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72" r:id="rId4"/>
    <p:sldId id="273" r:id="rId5"/>
    <p:sldId id="258" r:id="rId6"/>
    <p:sldId id="260" r:id="rId7"/>
    <p:sldId id="275" r:id="rId8"/>
    <p:sldId id="267" r:id="rId9"/>
    <p:sldId id="259" r:id="rId10"/>
    <p:sldId id="274" r:id="rId11"/>
    <p:sldId id="261" r:id="rId12"/>
    <p:sldId id="268" r:id="rId13"/>
    <p:sldId id="269" r:id="rId14"/>
    <p:sldId id="270" r:id="rId15"/>
    <p:sldId id="271" r:id="rId16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6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essuno stile, nessuna grigli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Stile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7" d="100"/>
          <a:sy n="67" d="100"/>
        </p:scale>
        <p:origin x="756" y="60"/>
      </p:cViewPr>
      <p:guideLst>
        <p:guide orient="horz" pos="2183"/>
        <p:guide pos="386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110D15C-F0BF-43C6-811E-AC96A7B8C0ED}" type="doc">
      <dgm:prSet loTypeId="urn:microsoft.com/office/officeart/2005/8/layout/pyramid2" loCatId="pyramid" qsTypeId="urn:microsoft.com/office/officeart/2005/8/quickstyle/3d3" qsCatId="3D" csTypeId="urn:microsoft.com/office/officeart/2005/8/colors/accent1_1" csCatId="accent1" phldr="1"/>
      <dgm:spPr/>
    </dgm:pt>
    <dgm:pt modelId="{B83F3EDB-1E5A-4DD2-8CCE-DEA4FE7AF92E}">
      <dgm:prSet phldrT="[Testo]" custT="1"/>
      <dgm:spPr/>
      <dgm:t>
        <a:bodyPr/>
        <a:lstStyle/>
        <a:p>
          <a:r>
            <a:rPr lang="it-IT" sz="1600" dirty="0"/>
            <a:t>Patch</a:t>
          </a:r>
        </a:p>
      </dgm:t>
    </dgm:pt>
    <dgm:pt modelId="{93F2246B-C7F3-49DE-8AC3-B17D78D045A2}" type="parTrans" cxnId="{E45F387C-68C1-4385-908B-BEB1CC01242F}">
      <dgm:prSet/>
      <dgm:spPr/>
      <dgm:t>
        <a:bodyPr/>
        <a:lstStyle/>
        <a:p>
          <a:endParaRPr lang="it-IT" sz="1600"/>
        </a:p>
      </dgm:t>
    </dgm:pt>
    <dgm:pt modelId="{21473AFE-3E25-4F57-984B-1C3268906820}" type="sibTrans" cxnId="{E45F387C-68C1-4385-908B-BEB1CC01242F}">
      <dgm:prSet/>
      <dgm:spPr/>
      <dgm:t>
        <a:bodyPr/>
        <a:lstStyle/>
        <a:p>
          <a:endParaRPr lang="it-IT" sz="1600"/>
        </a:p>
      </dgm:t>
    </dgm:pt>
    <dgm:pt modelId="{D5B1DA21-0A0F-478A-92AB-F22961780EFE}">
      <dgm:prSet phldrT="[Testo]" custT="1"/>
      <dgm:spPr/>
      <dgm:t>
        <a:bodyPr/>
        <a:lstStyle/>
        <a:p>
          <a:r>
            <a:rPr lang="it-IT" sz="1600" dirty="0"/>
            <a:t>Class (</a:t>
          </a:r>
          <a:r>
            <a:rPr lang="it-IT" sz="1600" dirty="0" err="1"/>
            <a:t>class</a:t>
          </a:r>
          <a:r>
            <a:rPr lang="it-IT" sz="1600" dirty="0"/>
            <a:t> of </a:t>
          </a:r>
          <a:r>
            <a:rPr lang="it-IT" sz="1600" dirty="0" err="1"/>
            <a:t>patches</a:t>
          </a:r>
          <a:r>
            <a:rPr lang="it-IT" sz="1600" dirty="0"/>
            <a:t>)</a:t>
          </a:r>
        </a:p>
      </dgm:t>
    </dgm:pt>
    <dgm:pt modelId="{189571A9-2B53-4709-BE13-86C5C92638E5}" type="parTrans" cxnId="{14A8CE42-BB07-443F-97F6-D1348CD3B409}">
      <dgm:prSet/>
      <dgm:spPr/>
      <dgm:t>
        <a:bodyPr/>
        <a:lstStyle/>
        <a:p>
          <a:endParaRPr lang="it-IT" sz="1600"/>
        </a:p>
      </dgm:t>
    </dgm:pt>
    <dgm:pt modelId="{C1DDA9B5-A244-4BBA-A755-E249BA8D7855}" type="sibTrans" cxnId="{14A8CE42-BB07-443F-97F6-D1348CD3B409}">
      <dgm:prSet/>
      <dgm:spPr/>
      <dgm:t>
        <a:bodyPr/>
        <a:lstStyle/>
        <a:p>
          <a:endParaRPr lang="it-IT" sz="1600"/>
        </a:p>
      </dgm:t>
    </dgm:pt>
    <dgm:pt modelId="{ABD7D2D6-4718-4BA2-8BA4-199E03E0CD8D}">
      <dgm:prSet phldrT="[Testo]" custT="1"/>
      <dgm:spPr/>
      <dgm:t>
        <a:bodyPr/>
        <a:lstStyle/>
        <a:p>
          <a:r>
            <a:rPr lang="it-IT" sz="1600" dirty="0" err="1"/>
            <a:t>Landscape</a:t>
          </a:r>
          <a:endParaRPr lang="it-IT" sz="1600" dirty="0"/>
        </a:p>
      </dgm:t>
    </dgm:pt>
    <dgm:pt modelId="{FB47E87F-1563-4ED3-B313-CEC3C750D2C5}" type="parTrans" cxnId="{F74AE17D-6945-4160-BF32-D3E1B1E16B28}">
      <dgm:prSet/>
      <dgm:spPr/>
      <dgm:t>
        <a:bodyPr/>
        <a:lstStyle/>
        <a:p>
          <a:endParaRPr lang="it-IT" sz="1600"/>
        </a:p>
      </dgm:t>
    </dgm:pt>
    <dgm:pt modelId="{4854889E-C215-448E-B033-18A4D1B84697}" type="sibTrans" cxnId="{F74AE17D-6945-4160-BF32-D3E1B1E16B28}">
      <dgm:prSet/>
      <dgm:spPr/>
      <dgm:t>
        <a:bodyPr/>
        <a:lstStyle/>
        <a:p>
          <a:endParaRPr lang="it-IT" sz="1600"/>
        </a:p>
      </dgm:t>
    </dgm:pt>
    <dgm:pt modelId="{8338CCB3-61B7-4E43-8980-A794547D240D}" type="pres">
      <dgm:prSet presAssocID="{D110D15C-F0BF-43C6-811E-AC96A7B8C0ED}" presName="compositeShape" presStyleCnt="0">
        <dgm:presLayoutVars>
          <dgm:dir/>
          <dgm:resizeHandles/>
        </dgm:presLayoutVars>
      </dgm:prSet>
      <dgm:spPr/>
    </dgm:pt>
    <dgm:pt modelId="{C0314353-0F8D-4210-925B-926ED7B1933A}" type="pres">
      <dgm:prSet presAssocID="{D110D15C-F0BF-43C6-811E-AC96A7B8C0ED}" presName="pyramid" presStyleLbl="node1" presStyleIdx="0" presStyleCnt="1"/>
      <dgm:spPr/>
    </dgm:pt>
    <dgm:pt modelId="{A12B0820-CBB1-492D-AD78-C82AF8CFD915}" type="pres">
      <dgm:prSet presAssocID="{D110D15C-F0BF-43C6-811E-AC96A7B8C0ED}" presName="theList" presStyleCnt="0"/>
      <dgm:spPr/>
    </dgm:pt>
    <dgm:pt modelId="{FD61882F-D21E-46FB-A570-DE8B0A9B25AA}" type="pres">
      <dgm:prSet presAssocID="{B83F3EDB-1E5A-4DD2-8CCE-DEA4FE7AF92E}" presName="aNode" presStyleLbl="fgAcc1" presStyleIdx="0" presStyleCnt="3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A785C154-7D10-44BD-AE7D-F62057D4E553}" type="pres">
      <dgm:prSet presAssocID="{B83F3EDB-1E5A-4DD2-8CCE-DEA4FE7AF92E}" presName="aSpace" presStyleCnt="0"/>
      <dgm:spPr/>
    </dgm:pt>
    <dgm:pt modelId="{5249640C-BB2D-4ABC-BE9B-D8893FDFDC6B}" type="pres">
      <dgm:prSet presAssocID="{D5B1DA21-0A0F-478A-92AB-F22961780EFE}" presName="aNode" presStyleLbl="fgAcc1" presStyleIdx="1" presStyleCnt="3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59B44A32-5192-48D1-AB96-B054B1BA4AF8}" type="pres">
      <dgm:prSet presAssocID="{D5B1DA21-0A0F-478A-92AB-F22961780EFE}" presName="aSpace" presStyleCnt="0"/>
      <dgm:spPr/>
    </dgm:pt>
    <dgm:pt modelId="{718A95F3-A8BC-4057-BA1C-19651859A41F}" type="pres">
      <dgm:prSet presAssocID="{ABD7D2D6-4718-4BA2-8BA4-199E03E0CD8D}" presName="aNode" presStyleLbl="fgAcc1" presStyleIdx="2" presStyleCnt="3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85211B6E-74F1-489E-8CF8-9703ACE574C8}" type="pres">
      <dgm:prSet presAssocID="{ABD7D2D6-4718-4BA2-8BA4-199E03E0CD8D}" presName="aSpace" presStyleCnt="0"/>
      <dgm:spPr/>
    </dgm:pt>
  </dgm:ptLst>
  <dgm:cxnLst>
    <dgm:cxn modelId="{EE9F4BE5-14C6-4CB4-B256-2C287C0A2D92}" type="presOf" srcId="{ABD7D2D6-4718-4BA2-8BA4-199E03E0CD8D}" destId="{718A95F3-A8BC-4057-BA1C-19651859A41F}" srcOrd="0" destOrd="0" presId="urn:microsoft.com/office/officeart/2005/8/layout/pyramid2"/>
    <dgm:cxn modelId="{14A8CE42-BB07-443F-97F6-D1348CD3B409}" srcId="{D110D15C-F0BF-43C6-811E-AC96A7B8C0ED}" destId="{D5B1DA21-0A0F-478A-92AB-F22961780EFE}" srcOrd="1" destOrd="0" parTransId="{189571A9-2B53-4709-BE13-86C5C92638E5}" sibTransId="{C1DDA9B5-A244-4BBA-A755-E249BA8D7855}"/>
    <dgm:cxn modelId="{248FC9CE-C114-458B-A6B1-6AFE1A11E996}" type="presOf" srcId="{B83F3EDB-1E5A-4DD2-8CCE-DEA4FE7AF92E}" destId="{FD61882F-D21E-46FB-A570-DE8B0A9B25AA}" srcOrd="0" destOrd="0" presId="urn:microsoft.com/office/officeart/2005/8/layout/pyramid2"/>
    <dgm:cxn modelId="{D9B7271B-418F-400C-87A1-4BFA6BE77B1B}" type="presOf" srcId="{D110D15C-F0BF-43C6-811E-AC96A7B8C0ED}" destId="{8338CCB3-61B7-4E43-8980-A794547D240D}" srcOrd="0" destOrd="0" presId="urn:microsoft.com/office/officeart/2005/8/layout/pyramid2"/>
    <dgm:cxn modelId="{F74AE17D-6945-4160-BF32-D3E1B1E16B28}" srcId="{D110D15C-F0BF-43C6-811E-AC96A7B8C0ED}" destId="{ABD7D2D6-4718-4BA2-8BA4-199E03E0CD8D}" srcOrd="2" destOrd="0" parTransId="{FB47E87F-1563-4ED3-B313-CEC3C750D2C5}" sibTransId="{4854889E-C215-448E-B033-18A4D1B84697}"/>
    <dgm:cxn modelId="{E45F387C-68C1-4385-908B-BEB1CC01242F}" srcId="{D110D15C-F0BF-43C6-811E-AC96A7B8C0ED}" destId="{B83F3EDB-1E5A-4DD2-8CCE-DEA4FE7AF92E}" srcOrd="0" destOrd="0" parTransId="{93F2246B-C7F3-49DE-8AC3-B17D78D045A2}" sibTransId="{21473AFE-3E25-4F57-984B-1C3268906820}"/>
    <dgm:cxn modelId="{806FC656-FCF2-4D7D-8D7D-64FA2BB08594}" type="presOf" srcId="{D5B1DA21-0A0F-478A-92AB-F22961780EFE}" destId="{5249640C-BB2D-4ABC-BE9B-D8893FDFDC6B}" srcOrd="0" destOrd="0" presId="urn:microsoft.com/office/officeart/2005/8/layout/pyramid2"/>
    <dgm:cxn modelId="{D366D41E-2050-49B9-B43A-9877C778EEE1}" type="presParOf" srcId="{8338CCB3-61B7-4E43-8980-A794547D240D}" destId="{C0314353-0F8D-4210-925B-926ED7B1933A}" srcOrd="0" destOrd="0" presId="urn:microsoft.com/office/officeart/2005/8/layout/pyramid2"/>
    <dgm:cxn modelId="{4771C936-AF3C-408B-A895-1E2763775AE8}" type="presParOf" srcId="{8338CCB3-61B7-4E43-8980-A794547D240D}" destId="{A12B0820-CBB1-492D-AD78-C82AF8CFD915}" srcOrd="1" destOrd="0" presId="urn:microsoft.com/office/officeart/2005/8/layout/pyramid2"/>
    <dgm:cxn modelId="{649BF43A-F57E-4F77-8299-3ABD4F853C0D}" type="presParOf" srcId="{A12B0820-CBB1-492D-AD78-C82AF8CFD915}" destId="{FD61882F-D21E-46FB-A570-DE8B0A9B25AA}" srcOrd="0" destOrd="0" presId="urn:microsoft.com/office/officeart/2005/8/layout/pyramid2"/>
    <dgm:cxn modelId="{F599A5F7-8C1D-4489-A902-6142433C23B8}" type="presParOf" srcId="{A12B0820-CBB1-492D-AD78-C82AF8CFD915}" destId="{A785C154-7D10-44BD-AE7D-F62057D4E553}" srcOrd="1" destOrd="0" presId="urn:microsoft.com/office/officeart/2005/8/layout/pyramid2"/>
    <dgm:cxn modelId="{0839BB66-8FA1-4A16-8F75-5F69D984B334}" type="presParOf" srcId="{A12B0820-CBB1-492D-AD78-C82AF8CFD915}" destId="{5249640C-BB2D-4ABC-BE9B-D8893FDFDC6B}" srcOrd="2" destOrd="0" presId="urn:microsoft.com/office/officeart/2005/8/layout/pyramid2"/>
    <dgm:cxn modelId="{C43E2A9E-95D7-470C-B350-0A95F19E5383}" type="presParOf" srcId="{A12B0820-CBB1-492D-AD78-C82AF8CFD915}" destId="{59B44A32-5192-48D1-AB96-B054B1BA4AF8}" srcOrd="3" destOrd="0" presId="urn:microsoft.com/office/officeart/2005/8/layout/pyramid2"/>
    <dgm:cxn modelId="{F9282ACB-DF07-409E-B202-837E02B3869A}" type="presParOf" srcId="{A12B0820-CBB1-492D-AD78-C82AF8CFD915}" destId="{718A95F3-A8BC-4057-BA1C-19651859A41F}" srcOrd="4" destOrd="0" presId="urn:microsoft.com/office/officeart/2005/8/layout/pyramid2"/>
    <dgm:cxn modelId="{FE8037B9-D7B9-426A-AF36-1F9429360757}" type="presParOf" srcId="{A12B0820-CBB1-492D-AD78-C82AF8CFD915}" destId="{85211B6E-74F1-489E-8CF8-9703ACE574C8}" srcOrd="5" destOrd="0" presId="urn:microsoft.com/office/officeart/2005/8/layout/pyramid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0314353-0F8D-4210-925B-926ED7B1933A}">
      <dsp:nvSpPr>
        <dsp:cNvPr id="0" name=""/>
        <dsp:cNvSpPr/>
      </dsp:nvSpPr>
      <dsp:spPr>
        <a:xfrm>
          <a:off x="231175" y="0"/>
          <a:ext cx="2862870" cy="2862870"/>
        </a:xfrm>
        <a:prstGeom prst="triangl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D61882F-D21E-46FB-A570-DE8B0A9B25AA}">
      <dsp:nvSpPr>
        <dsp:cNvPr id="0" name=""/>
        <dsp:cNvSpPr/>
      </dsp:nvSpPr>
      <dsp:spPr>
        <a:xfrm>
          <a:off x="1662610" y="287824"/>
          <a:ext cx="1860865" cy="677695"/>
        </a:xfrm>
        <a:prstGeom prst="round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t-IT" sz="1600" kern="1200" dirty="0"/>
            <a:t>Patch</a:t>
          </a:r>
        </a:p>
      </dsp:txBody>
      <dsp:txXfrm>
        <a:off x="1695692" y="320906"/>
        <a:ext cx="1794701" cy="611531"/>
      </dsp:txXfrm>
    </dsp:sp>
    <dsp:sp modelId="{5249640C-BB2D-4ABC-BE9B-D8893FDFDC6B}">
      <dsp:nvSpPr>
        <dsp:cNvPr id="0" name=""/>
        <dsp:cNvSpPr/>
      </dsp:nvSpPr>
      <dsp:spPr>
        <a:xfrm>
          <a:off x="1662610" y="1050231"/>
          <a:ext cx="1860865" cy="677695"/>
        </a:xfrm>
        <a:prstGeom prst="round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t-IT" sz="1600" kern="1200" dirty="0"/>
            <a:t>Class (</a:t>
          </a:r>
          <a:r>
            <a:rPr lang="it-IT" sz="1600" kern="1200" dirty="0" err="1"/>
            <a:t>class</a:t>
          </a:r>
          <a:r>
            <a:rPr lang="it-IT" sz="1600" kern="1200" dirty="0"/>
            <a:t> of </a:t>
          </a:r>
          <a:r>
            <a:rPr lang="it-IT" sz="1600" kern="1200" dirty="0" err="1"/>
            <a:t>patches</a:t>
          </a:r>
          <a:r>
            <a:rPr lang="it-IT" sz="1600" kern="1200" dirty="0"/>
            <a:t>)</a:t>
          </a:r>
        </a:p>
      </dsp:txBody>
      <dsp:txXfrm>
        <a:off x="1695692" y="1083313"/>
        <a:ext cx="1794701" cy="611531"/>
      </dsp:txXfrm>
    </dsp:sp>
    <dsp:sp modelId="{718A95F3-A8BC-4057-BA1C-19651859A41F}">
      <dsp:nvSpPr>
        <dsp:cNvPr id="0" name=""/>
        <dsp:cNvSpPr/>
      </dsp:nvSpPr>
      <dsp:spPr>
        <a:xfrm>
          <a:off x="1662610" y="1812638"/>
          <a:ext cx="1860865" cy="677695"/>
        </a:xfrm>
        <a:prstGeom prst="round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t-IT" sz="1600" kern="1200" dirty="0" err="1"/>
            <a:t>Landscape</a:t>
          </a:r>
          <a:endParaRPr lang="it-IT" sz="1600" kern="1200" dirty="0"/>
        </a:p>
      </dsp:txBody>
      <dsp:txXfrm>
        <a:off x="1695692" y="1845720"/>
        <a:ext cx="1794701" cy="61153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2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alg type="composite"/>
    <dgm:shape xmlns:r="http://schemas.openxmlformats.org/officeDocument/2006/relationships" r:blip="">
      <dgm:adjLst/>
    </dgm:shape>
    <dgm:presOf/>
    <dgm:varLst>
      <dgm:dir/>
      <dgm:resizeHandles/>
    </dgm:varLst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tiff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18.jpeg>
</file>

<file path=ppt/media/image19.png>
</file>

<file path=ppt/media/image2.png>
</file>

<file path=ppt/media/image20.png>
</file>

<file path=ppt/media/image3.jpe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0D077D-2604-4CF5-B4D7-A3AD4DA8B226}" type="datetimeFigureOut">
              <a:rPr lang="it-IT" smtClean="0"/>
              <a:pPr/>
              <a:t>02/11/2019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D7EB83-3626-40F7-A4C1-62258F3D1D23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280165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7EB83-3626-40F7-A4C1-62258F3D1D23}" type="slidenum">
              <a:rPr lang="it-IT" smtClean="0"/>
              <a:pPr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430318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7EB83-3626-40F7-A4C1-62258F3D1D23}" type="slidenum">
              <a:rPr lang="it-IT" smtClean="0"/>
              <a:pPr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141359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7EB83-3626-40F7-A4C1-62258F3D1D23}" type="slidenum">
              <a:rPr lang="it-IT" smtClean="0"/>
              <a:pPr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059287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3D03A-52D7-4C38-BD17-B9413DC54F87}" type="datetimeFigureOut">
              <a:rPr lang="it-IT" smtClean="0"/>
              <a:pPr/>
              <a:t>02/11/2019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26E8E-75CF-41AC-A3AA-F102E217AFE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174168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3D03A-52D7-4C38-BD17-B9413DC54F87}" type="datetimeFigureOut">
              <a:rPr lang="it-IT" smtClean="0"/>
              <a:pPr/>
              <a:t>02/11/2019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26E8E-75CF-41AC-A3AA-F102E217AFE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258757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3D03A-52D7-4C38-BD17-B9413DC54F87}" type="datetimeFigureOut">
              <a:rPr lang="it-IT" smtClean="0"/>
              <a:pPr/>
              <a:t>02/11/2019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26E8E-75CF-41AC-A3AA-F102E217AFE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289253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3D03A-52D7-4C38-BD17-B9413DC54F87}" type="datetimeFigureOut">
              <a:rPr lang="it-IT" smtClean="0"/>
              <a:pPr/>
              <a:t>02/11/2019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26E8E-75CF-41AC-A3AA-F102E217AFE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872486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3D03A-52D7-4C38-BD17-B9413DC54F87}" type="datetimeFigureOut">
              <a:rPr lang="it-IT" smtClean="0"/>
              <a:pPr/>
              <a:t>02/11/2019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26E8E-75CF-41AC-A3AA-F102E217AFE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209265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3D03A-52D7-4C38-BD17-B9413DC54F87}" type="datetimeFigureOut">
              <a:rPr lang="it-IT" smtClean="0"/>
              <a:pPr/>
              <a:t>02/11/2019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26E8E-75CF-41AC-A3AA-F102E217AFE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816289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3D03A-52D7-4C38-BD17-B9413DC54F87}" type="datetimeFigureOut">
              <a:rPr lang="it-IT" smtClean="0"/>
              <a:pPr/>
              <a:t>02/11/2019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26E8E-75CF-41AC-A3AA-F102E217AFE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477947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3D03A-52D7-4C38-BD17-B9413DC54F87}" type="datetimeFigureOut">
              <a:rPr lang="it-IT" smtClean="0"/>
              <a:pPr/>
              <a:t>02/11/2019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26E8E-75CF-41AC-A3AA-F102E217AFE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387060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3D03A-52D7-4C38-BD17-B9413DC54F87}" type="datetimeFigureOut">
              <a:rPr lang="it-IT" smtClean="0"/>
              <a:pPr/>
              <a:t>02/11/2019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26E8E-75CF-41AC-A3AA-F102E217AFE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275035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3D03A-52D7-4C38-BD17-B9413DC54F87}" type="datetimeFigureOut">
              <a:rPr lang="it-IT" smtClean="0"/>
              <a:pPr/>
              <a:t>02/11/2019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26E8E-75CF-41AC-A3AA-F102E217AFE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88370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3D03A-52D7-4C38-BD17-B9413DC54F87}" type="datetimeFigureOut">
              <a:rPr lang="it-IT" smtClean="0"/>
              <a:pPr/>
              <a:t>02/11/2019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26E8E-75CF-41AC-A3AA-F102E217AFE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477915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93D03A-52D7-4C38-BD17-B9413DC54F87}" type="datetimeFigureOut">
              <a:rPr lang="it-IT" smtClean="0"/>
              <a:pPr/>
              <a:t>02/11/2019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226E8E-75CF-41AC-A3AA-F102E217AFE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35877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tif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L'immagine può contenere: pianta, spazio all'aperto e natur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0" cy="7150813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4" name="CasellaDiTesto 3"/>
          <p:cNvSpPr txBox="1"/>
          <p:nvPr/>
        </p:nvSpPr>
        <p:spPr>
          <a:xfrm>
            <a:off x="6572250" y="6415689"/>
            <a:ext cx="5497830" cy="646331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b="1" dirty="0">
                <a:latin typeface="Lucida Sans" panose="020B0602030504020204" pitchFamily="34" charset="0"/>
              </a:rPr>
              <a:t>Dott</a:t>
            </a:r>
            <a:r>
              <a:rPr lang="it-IT" b="1" dirty="0" smtClean="0">
                <a:latin typeface="Lucida Sans" panose="020B0602030504020204" pitchFamily="34" charset="0"/>
              </a:rPr>
              <a:t>. For. </a:t>
            </a:r>
            <a:r>
              <a:rPr lang="it-IT" b="1" dirty="0">
                <a:latin typeface="Lucida Sans" panose="020B0602030504020204" pitchFamily="34" charset="0"/>
              </a:rPr>
              <a:t>Ludovico Frate, </a:t>
            </a:r>
            <a:r>
              <a:rPr lang="it-IT" b="1" dirty="0" err="1">
                <a:latin typeface="Lucida Sans" panose="020B0602030504020204" pitchFamily="34" charset="0"/>
              </a:rPr>
              <a:t>PhD</a:t>
            </a:r>
            <a:endParaRPr lang="it-IT" b="1" dirty="0">
              <a:latin typeface="Lucida Sans" panose="020B0602030504020204" pitchFamily="34" charset="0"/>
            </a:endParaRPr>
          </a:p>
          <a:p>
            <a:pPr algn="r"/>
            <a:r>
              <a:rPr lang="it-IT" b="1" dirty="0">
                <a:latin typeface="Lucida Sans" panose="020B0602030504020204" pitchFamily="34" charset="0"/>
              </a:rPr>
              <a:t>frateludovico@gmail.com</a:t>
            </a:r>
          </a:p>
        </p:txBody>
      </p:sp>
      <p:sp>
        <p:nvSpPr>
          <p:cNvPr id="6" name="CasellaDiTesto 5"/>
          <p:cNvSpPr txBox="1"/>
          <p:nvPr/>
        </p:nvSpPr>
        <p:spPr>
          <a:xfrm>
            <a:off x="0" y="1319126"/>
            <a:ext cx="12192000" cy="461665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>
                <a:latin typeface="Lucida Sans" panose="020B0602030504020204" pitchFamily="34" charset="0"/>
              </a:rPr>
              <a:t>Il pattern spaziale del paesaggio: come quantificarlo?</a:t>
            </a:r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2250" y="6467912"/>
            <a:ext cx="1629728" cy="541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099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/>
          <p:cNvSpPr/>
          <p:nvPr/>
        </p:nvSpPr>
        <p:spPr>
          <a:xfrm>
            <a:off x="166427" y="287368"/>
            <a:ext cx="1185914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>
                <a:latin typeface="Lucida Sans" panose="020B0602030504020204" pitchFamily="34" charset="0"/>
              </a:rPr>
              <a:t>Per </a:t>
            </a:r>
            <a:r>
              <a:rPr lang="it-IT" dirty="0">
                <a:solidFill>
                  <a:srgbClr val="FF0000"/>
                </a:solidFill>
                <a:latin typeface="Lucida Sans" panose="020B0602030504020204" pitchFamily="34" charset="0"/>
              </a:rPr>
              <a:t>quantificare</a:t>
            </a:r>
            <a:r>
              <a:rPr lang="it-IT" dirty="0">
                <a:latin typeface="Lucida Sans" panose="020B0602030504020204" pitchFamily="34" charset="0"/>
              </a:rPr>
              <a:t> e quindi analizzare la composizione e la configurazione spaziale del paesaggio sono stati sviluppati diversi </a:t>
            </a:r>
            <a:r>
              <a:rPr lang="it-IT" dirty="0">
                <a:solidFill>
                  <a:srgbClr val="FF0000"/>
                </a:solidFill>
                <a:latin typeface="Lucida Sans" panose="020B0602030504020204" pitchFamily="34" charset="0"/>
              </a:rPr>
              <a:t>indici</a:t>
            </a:r>
            <a:r>
              <a:rPr lang="it-IT" dirty="0">
                <a:latin typeface="Lucida Sans" panose="020B0602030504020204" pitchFamily="34" charset="0"/>
              </a:rPr>
              <a:t> o metriche</a:t>
            </a:r>
          </a:p>
          <a:p>
            <a:endParaRPr lang="it-IT" dirty="0">
              <a:latin typeface="Lucida Sans" panose="020B0602030504020204" pitchFamily="34" charset="0"/>
            </a:endParaRPr>
          </a:p>
          <a:p>
            <a:r>
              <a:rPr lang="it-IT" dirty="0">
                <a:latin typeface="Lucida Sans" panose="020B0602030504020204" pitchFamily="34" charset="0"/>
              </a:rPr>
              <a:t>Gli </a:t>
            </a:r>
            <a:r>
              <a:rPr lang="it-IT" dirty="0">
                <a:solidFill>
                  <a:srgbClr val="FF0000"/>
                </a:solidFill>
                <a:latin typeface="Lucida Sans" panose="020B0602030504020204" pitchFamily="34" charset="0"/>
              </a:rPr>
              <a:t>indici di paesaggio </a:t>
            </a:r>
            <a:r>
              <a:rPr lang="it-IT" dirty="0">
                <a:latin typeface="Lucida Sans" panose="020B0602030504020204" pitchFamily="34" charset="0"/>
              </a:rPr>
              <a:t>possono essere calcolati a livello di singola patch (dimensione, forma di una patch), a livello di classe (tutte le patch che appartengono allo stesso tipo o classe es. foreste) oppure a livello di paesaggio (si quantifica il mosaico, tutti i diversi tipi di patch insieme)</a:t>
            </a:r>
          </a:p>
        </p:txBody>
      </p:sp>
      <p:graphicFrame>
        <p:nvGraphicFramePr>
          <p:cNvPr id="6" name="Diagramma 5"/>
          <p:cNvGraphicFramePr/>
          <p:nvPr>
            <p:extLst>
              <p:ext uri="{D42A27DB-BD31-4B8C-83A1-F6EECF244321}">
                <p14:modId xmlns:p14="http://schemas.microsoft.com/office/powerpoint/2010/main" val="3664207597"/>
              </p:ext>
            </p:extLst>
          </p:nvPr>
        </p:nvGraphicFramePr>
        <p:xfrm>
          <a:off x="4466964" y="2689797"/>
          <a:ext cx="3754651" cy="28628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90135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/>
          <p:cNvSpPr/>
          <p:nvPr/>
        </p:nvSpPr>
        <p:spPr>
          <a:xfrm>
            <a:off x="150884" y="271884"/>
            <a:ext cx="1185914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b="1" dirty="0">
                <a:solidFill>
                  <a:srgbClr val="FF0000"/>
                </a:solidFill>
                <a:latin typeface="Lucida Sans" panose="020B0602030504020204" pitchFamily="34" charset="0"/>
              </a:rPr>
              <a:t>Livello di patch</a:t>
            </a:r>
            <a:r>
              <a:rPr lang="it-IT" dirty="0">
                <a:latin typeface="Lucida Sans" panose="020B0602030504020204" pitchFamily="34" charset="0"/>
              </a:rPr>
              <a:t>: è possibile misurare solo la configurazione (dimensione, forma, prossimità, </a:t>
            </a:r>
            <a:r>
              <a:rPr lang="it-IT" dirty="0" err="1">
                <a:latin typeface="Lucida Sans" panose="020B0602030504020204" pitchFamily="34" charset="0"/>
              </a:rPr>
              <a:t>ecc</a:t>
            </a:r>
            <a:r>
              <a:rPr lang="it-IT" dirty="0">
                <a:latin typeface="Lucida Sans" panose="020B0602030504020204" pitchFamily="34" charset="0"/>
              </a:rPr>
              <a:t>…)</a:t>
            </a:r>
          </a:p>
        </p:txBody>
      </p:sp>
      <p:sp>
        <p:nvSpPr>
          <p:cNvPr id="6" name="Rettangolo 5"/>
          <p:cNvSpPr/>
          <p:nvPr/>
        </p:nvSpPr>
        <p:spPr>
          <a:xfrm>
            <a:off x="150884" y="1548148"/>
            <a:ext cx="1185914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b="1" dirty="0">
                <a:solidFill>
                  <a:srgbClr val="FF0000"/>
                </a:solidFill>
                <a:latin typeface="Lucida Sans" panose="020B0602030504020204" pitchFamily="34" charset="0"/>
              </a:rPr>
              <a:t>Livello di classe (sia composizione che configurazione): </a:t>
            </a:r>
            <a:r>
              <a:rPr lang="it-IT" dirty="0">
                <a:latin typeface="Lucida Sans" panose="020B0602030504020204" pitchFamily="34" charset="0"/>
              </a:rPr>
              <a:t>% di paesaggio occupata da ogni classe, Area media delle patch appartenenti alla stessa classe, numero di patch, livello di aggregazione… Sono spesso utilizzati come indici di </a:t>
            </a:r>
            <a:r>
              <a:rPr lang="it-IT" dirty="0">
                <a:solidFill>
                  <a:srgbClr val="FF0000"/>
                </a:solidFill>
                <a:latin typeface="Lucida Sans" panose="020B0602030504020204" pitchFamily="34" charset="0"/>
              </a:rPr>
              <a:t>frammentazione</a:t>
            </a:r>
          </a:p>
        </p:txBody>
      </p:sp>
      <p:sp>
        <p:nvSpPr>
          <p:cNvPr id="7" name="Rettangolo 6"/>
          <p:cNvSpPr/>
          <p:nvPr/>
        </p:nvSpPr>
        <p:spPr>
          <a:xfrm>
            <a:off x="166427" y="4612071"/>
            <a:ext cx="1185914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b="1" dirty="0">
                <a:solidFill>
                  <a:srgbClr val="FF0000"/>
                </a:solidFill>
                <a:latin typeface="Lucida Sans" panose="020B0602030504020204" pitchFamily="34" charset="0"/>
              </a:rPr>
              <a:t>Livello di paesaggio (sia composizione che configurazione)</a:t>
            </a:r>
            <a:r>
              <a:rPr lang="en-US" dirty="0">
                <a:solidFill>
                  <a:srgbClr val="FF0000"/>
                </a:solidFill>
                <a:latin typeface="Lucida Sans" panose="020B0602030504020204" pitchFamily="34" charset="0"/>
              </a:rPr>
              <a:t>: </a:t>
            </a:r>
            <a:r>
              <a:rPr lang="it-IT" dirty="0">
                <a:latin typeface="Lucida Sans" panose="020B0602030504020204" pitchFamily="34" charset="0"/>
              </a:rPr>
              <a:t>Sono calcolati considerando tutte le classi simultaneamente (mosaico); sono utilizzati come indici di </a:t>
            </a:r>
            <a:r>
              <a:rPr lang="it-IT" dirty="0">
                <a:solidFill>
                  <a:srgbClr val="FF0000"/>
                </a:solidFill>
                <a:latin typeface="Lucida Sans" panose="020B0602030504020204" pitchFamily="34" charset="0"/>
              </a:rPr>
              <a:t>eterogeneità</a:t>
            </a:r>
            <a:r>
              <a:rPr lang="it-IT" dirty="0">
                <a:latin typeface="Lucida Sans" panose="020B0602030504020204" pitchFamily="34" charset="0"/>
              </a:rPr>
              <a:t> del paesaggio (ricchezza, diversità)</a:t>
            </a:r>
          </a:p>
        </p:txBody>
      </p:sp>
    </p:spTree>
    <p:extLst>
      <p:ext uri="{BB962C8B-B14F-4D97-AF65-F5344CB8AC3E}">
        <p14:creationId xmlns:p14="http://schemas.microsoft.com/office/powerpoint/2010/main" val="717332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/>
          <p:cNvSpPr/>
          <p:nvPr/>
        </p:nvSpPr>
        <p:spPr>
          <a:xfrm>
            <a:off x="166427" y="146304"/>
            <a:ext cx="1185914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>
                <a:solidFill>
                  <a:srgbClr val="FF0000"/>
                </a:solidFill>
                <a:latin typeface="Lucida Sans" panose="020B0602030504020204" pitchFamily="34" charset="0"/>
              </a:rPr>
              <a:t>Frammentazione: </a:t>
            </a:r>
            <a:r>
              <a:rPr lang="it-IT" dirty="0">
                <a:latin typeface="Lucida Sans" panose="020B0602030504020204" pitchFamily="34" charset="0"/>
              </a:rPr>
              <a:t>Processo di paesaggio durante il quale un porzione estesa e continua di habitat, naturale e/o semi-naturale viene progressivamente suddivisa in porzioni più piccole, isolate… </a:t>
            </a:r>
          </a:p>
        </p:txBody>
      </p:sp>
      <p:pic>
        <p:nvPicPr>
          <p:cNvPr id="1026" name="Picture 2" descr="http://www.mhhe.com/biosci/genbio/olc_linkedcontent/j_enhancement/graphics/raven5bio/other/27e-2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352" y="5068003"/>
            <a:ext cx="5715000" cy="1638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Risultati immagini per forest fragmentati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3807" y="3275934"/>
            <a:ext cx="4203420" cy="28688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Risultati immagini per forest fragmentatio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352" y="983838"/>
            <a:ext cx="6706584" cy="3892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2298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/>
          <p:cNvSpPr/>
          <p:nvPr/>
        </p:nvSpPr>
        <p:spPr>
          <a:xfrm>
            <a:off x="166427" y="168546"/>
            <a:ext cx="1185914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>
                <a:latin typeface="Lucida Sans" panose="020B0602030504020204" pitchFamily="34" charset="0"/>
              </a:rPr>
              <a:t>Alcuni indici…</a:t>
            </a:r>
            <a:endParaRPr lang="it-IT" dirty="0">
              <a:solidFill>
                <a:srgbClr val="FF0000"/>
              </a:solidFill>
              <a:latin typeface="Lucida Sans" panose="020B0602030504020204" pitchFamily="34" charset="0"/>
            </a:endParaRPr>
          </a:p>
        </p:txBody>
      </p:sp>
      <p:sp>
        <p:nvSpPr>
          <p:cNvPr id="7" name="Rettangolo 6"/>
          <p:cNvSpPr/>
          <p:nvPr/>
        </p:nvSpPr>
        <p:spPr>
          <a:xfrm>
            <a:off x="166427" y="638367"/>
            <a:ext cx="11859146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rgbClr val="FF0000"/>
                </a:solidFill>
                <a:latin typeface="Lucida Sans" panose="020B0602030504020204" pitchFamily="34" charset="0"/>
              </a:rPr>
              <a:t>Land cover </a:t>
            </a:r>
            <a:r>
              <a:rPr lang="it-IT" dirty="0" err="1">
                <a:solidFill>
                  <a:srgbClr val="FF0000"/>
                </a:solidFill>
                <a:latin typeface="Lucida Sans" panose="020B0602030504020204" pitchFamily="34" charset="0"/>
              </a:rPr>
              <a:t>proportion</a:t>
            </a:r>
            <a:r>
              <a:rPr lang="it-IT" dirty="0">
                <a:solidFill>
                  <a:srgbClr val="FF0000"/>
                </a:solidFill>
                <a:latin typeface="Lucida Sans" panose="020B0602030504020204" pitchFamily="34" charset="0"/>
              </a:rPr>
              <a:t> e Land cover (livello di classe)</a:t>
            </a:r>
            <a:r>
              <a:rPr lang="it-IT" dirty="0">
                <a:latin typeface="Lucida Sans" panose="020B0602030504020204" pitchFamily="34" charset="0"/>
              </a:rPr>
              <a:t>: misurano la quantità di paesaggio appartenete ad ogni classe (come </a:t>
            </a:r>
            <a:r>
              <a:rPr lang="it-IT" dirty="0" smtClean="0">
                <a:latin typeface="Lucida Sans" panose="020B0602030504020204" pitchFamily="34" charset="0"/>
              </a:rPr>
              <a:t>proporzione </a:t>
            </a:r>
            <a:r>
              <a:rPr lang="it-IT" dirty="0">
                <a:latin typeface="Lucida Sans" panose="020B0602030504020204" pitchFamily="34" charset="0"/>
              </a:rPr>
              <a:t>oppure come unità di superficie (ha)).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latin typeface="Lucida Sans" panose="020B0602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>
                <a:solidFill>
                  <a:srgbClr val="FF0000"/>
                </a:solidFill>
                <a:latin typeface="Lucida Sans" panose="020B0602030504020204" pitchFamily="34" charset="0"/>
              </a:rPr>
              <a:t>Edge</a:t>
            </a:r>
            <a:r>
              <a:rPr lang="it-IT" dirty="0">
                <a:solidFill>
                  <a:srgbClr val="FF0000"/>
                </a:solidFill>
                <a:latin typeface="Lucida Sans" panose="020B0602030504020204" pitchFamily="34" charset="0"/>
              </a:rPr>
              <a:t> </a:t>
            </a:r>
            <a:r>
              <a:rPr lang="it-IT" dirty="0" err="1">
                <a:solidFill>
                  <a:srgbClr val="FF0000"/>
                </a:solidFill>
                <a:latin typeface="Lucida Sans" panose="020B0602030504020204" pitchFamily="34" charset="0"/>
              </a:rPr>
              <a:t>lenght</a:t>
            </a:r>
            <a:r>
              <a:rPr lang="it-IT" dirty="0">
                <a:solidFill>
                  <a:srgbClr val="FF0000"/>
                </a:solidFill>
                <a:latin typeface="Lucida Sans" panose="020B0602030504020204" pitchFamily="34" charset="0"/>
              </a:rPr>
              <a:t> e </a:t>
            </a:r>
            <a:r>
              <a:rPr lang="it-IT" dirty="0" err="1">
                <a:solidFill>
                  <a:srgbClr val="FF0000"/>
                </a:solidFill>
                <a:latin typeface="Lucida Sans" panose="020B0602030504020204" pitchFamily="34" charset="0"/>
              </a:rPr>
              <a:t>density</a:t>
            </a:r>
            <a:r>
              <a:rPr lang="it-IT" dirty="0">
                <a:solidFill>
                  <a:srgbClr val="FF0000"/>
                </a:solidFill>
                <a:latin typeface="Lucida Sans" panose="020B0602030504020204" pitchFamily="34" charset="0"/>
              </a:rPr>
              <a:t> (livello di classe): </a:t>
            </a:r>
            <a:r>
              <a:rPr lang="it-IT" dirty="0">
                <a:latin typeface="Lucida Sans" panose="020B0602030504020204" pitchFamily="34" charset="0"/>
              </a:rPr>
              <a:t>quantificano la lunghezza del perimetro delle </a:t>
            </a:r>
            <a:r>
              <a:rPr lang="it-IT" dirty="0" err="1">
                <a:latin typeface="Lucida Sans" panose="020B0602030504020204" pitchFamily="34" charset="0"/>
              </a:rPr>
              <a:t>patches</a:t>
            </a:r>
            <a:r>
              <a:rPr lang="it-IT" dirty="0">
                <a:latin typeface="Lucida Sans" panose="020B0602030504020204" pitchFamily="34" charset="0"/>
              </a:rPr>
              <a:t>; importante per lo studio dell’effetto margine (margini più lunghi </a:t>
            </a:r>
            <a:r>
              <a:rPr lang="it-IT" dirty="0" smtClean="0">
                <a:latin typeface="Lucida Sans" panose="020B0602030504020204" pitchFamily="34" charset="0"/>
              </a:rPr>
              <a:t>= maggiore </a:t>
            </a:r>
            <a:r>
              <a:rPr lang="it-IT" dirty="0">
                <a:latin typeface="Lucida Sans" panose="020B0602030504020204" pitchFamily="34" charset="0"/>
              </a:rPr>
              <a:t>effetto margine</a:t>
            </a:r>
            <a:r>
              <a:rPr lang="it-IT" dirty="0" smtClean="0">
                <a:latin typeface="Lucida Sans" panose="020B0602030504020204" pitchFamily="34" charset="0"/>
              </a:rPr>
              <a:t>)</a:t>
            </a:r>
            <a:endParaRPr lang="it-IT" dirty="0">
              <a:latin typeface="Lucida Sans" panose="020B0602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latin typeface="Lucida Sans" panose="020B0602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>
                <a:solidFill>
                  <a:srgbClr val="FF0000"/>
                </a:solidFill>
                <a:latin typeface="Lucida Sans" panose="020B0602030504020204" pitchFamily="34" charset="0"/>
              </a:rPr>
              <a:t>Largest</a:t>
            </a:r>
            <a:r>
              <a:rPr lang="it-IT" dirty="0">
                <a:solidFill>
                  <a:srgbClr val="FF0000"/>
                </a:solidFill>
                <a:latin typeface="Lucida Sans" panose="020B0602030504020204" pitchFamily="34" charset="0"/>
              </a:rPr>
              <a:t> patch </a:t>
            </a:r>
            <a:r>
              <a:rPr lang="it-IT" dirty="0" err="1">
                <a:solidFill>
                  <a:srgbClr val="FF0000"/>
                </a:solidFill>
                <a:latin typeface="Lucida Sans" panose="020B0602030504020204" pitchFamily="34" charset="0"/>
              </a:rPr>
              <a:t>index</a:t>
            </a:r>
            <a:r>
              <a:rPr lang="it-IT" dirty="0">
                <a:solidFill>
                  <a:srgbClr val="FF0000"/>
                </a:solidFill>
                <a:latin typeface="Lucida Sans" panose="020B0602030504020204" pitchFamily="34" charset="0"/>
              </a:rPr>
              <a:t> (livello di classe): </a:t>
            </a:r>
            <a:r>
              <a:rPr lang="it-IT" dirty="0">
                <a:latin typeface="Lucida Sans" panose="020B0602030504020204" pitchFamily="34" charset="0"/>
              </a:rPr>
              <a:t>la dimensione della patch più grande; importante per lo studio della biodiversità (maggiore è l’area maggiore è la ricchezza di specie)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latin typeface="Lucida Sans" panose="020B0602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>
                <a:solidFill>
                  <a:srgbClr val="FF0000"/>
                </a:solidFill>
                <a:latin typeface="Lucida Sans" panose="020B0602030504020204" pitchFamily="34" charset="0"/>
              </a:rPr>
              <a:t>Number</a:t>
            </a:r>
            <a:r>
              <a:rPr lang="it-IT" dirty="0">
                <a:solidFill>
                  <a:srgbClr val="FF0000"/>
                </a:solidFill>
                <a:latin typeface="Lucida Sans" panose="020B0602030504020204" pitchFamily="34" charset="0"/>
              </a:rPr>
              <a:t> of </a:t>
            </a:r>
            <a:r>
              <a:rPr lang="it-IT" dirty="0" err="1">
                <a:solidFill>
                  <a:srgbClr val="FF0000"/>
                </a:solidFill>
                <a:latin typeface="Lucida Sans" panose="020B0602030504020204" pitchFamily="34" charset="0"/>
              </a:rPr>
              <a:t>patches</a:t>
            </a:r>
            <a:r>
              <a:rPr lang="it-IT" dirty="0">
                <a:solidFill>
                  <a:srgbClr val="FF0000"/>
                </a:solidFill>
                <a:latin typeface="Lucida Sans" panose="020B0602030504020204" pitchFamily="34" charset="0"/>
              </a:rPr>
              <a:t> (livello di classe):</a:t>
            </a:r>
            <a:r>
              <a:rPr lang="it-IT" dirty="0">
                <a:latin typeface="Lucida Sans" panose="020B0602030504020204" pitchFamily="34" charset="0"/>
              </a:rPr>
              <a:t> il numero di </a:t>
            </a:r>
            <a:r>
              <a:rPr lang="it-IT" dirty="0" err="1">
                <a:latin typeface="Lucida Sans" panose="020B0602030504020204" pitchFamily="34" charset="0"/>
              </a:rPr>
              <a:t>patches</a:t>
            </a:r>
            <a:r>
              <a:rPr lang="it-IT" dirty="0">
                <a:latin typeface="Lucida Sans" panose="020B0602030504020204" pitchFamily="34" charset="0"/>
              </a:rPr>
              <a:t> appartenenti ad una stessa classe; importante per lo studio della frammentazione;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latin typeface="Lucida Sans" panose="020B0602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rgbClr val="FF0000"/>
                </a:solidFill>
                <a:latin typeface="Lucida Sans" panose="020B0602030504020204" pitchFamily="34" charset="0"/>
              </a:rPr>
              <a:t>Like </a:t>
            </a:r>
            <a:r>
              <a:rPr lang="it-IT" dirty="0" err="1">
                <a:solidFill>
                  <a:srgbClr val="FF0000"/>
                </a:solidFill>
                <a:latin typeface="Lucida Sans" panose="020B0602030504020204" pitchFamily="34" charset="0"/>
              </a:rPr>
              <a:t>adjacencies</a:t>
            </a:r>
            <a:r>
              <a:rPr lang="it-IT" dirty="0">
                <a:solidFill>
                  <a:srgbClr val="FF0000"/>
                </a:solidFill>
                <a:latin typeface="Lucida Sans" panose="020B0602030504020204" pitchFamily="34" charset="0"/>
              </a:rPr>
              <a:t> (livello di classe):</a:t>
            </a:r>
            <a:r>
              <a:rPr lang="it-IT" dirty="0">
                <a:latin typeface="Lucida Sans" panose="020B0602030504020204" pitchFamily="34" charset="0"/>
              </a:rPr>
              <a:t> distribuzione spaziale delle </a:t>
            </a:r>
            <a:r>
              <a:rPr lang="it-IT" dirty="0" err="1">
                <a:latin typeface="Lucida Sans" panose="020B0602030504020204" pitchFamily="34" charset="0"/>
              </a:rPr>
              <a:t>patches</a:t>
            </a:r>
            <a:r>
              <a:rPr lang="it-IT" dirty="0">
                <a:latin typeface="Lucida Sans" panose="020B0602030504020204" pitchFamily="34" charset="0"/>
              </a:rPr>
              <a:t> e indica il loro grado di aggregazione (0 disperse - 1 aggregate) </a:t>
            </a:r>
            <a:endParaRPr lang="it-IT" dirty="0">
              <a:solidFill>
                <a:srgbClr val="FF0000"/>
              </a:solidFill>
              <a:latin typeface="Lucida Sans" panose="020B0602030504020204" pitchFamily="34" charset="0"/>
            </a:endParaRPr>
          </a:p>
        </p:txBody>
      </p:sp>
      <p:pic>
        <p:nvPicPr>
          <p:cNvPr id="2050" name="Picture 2" descr="Risultato immagini per landscape edge effect&quot;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6962" y="4409771"/>
            <a:ext cx="4621212" cy="2448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2460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/>
          <p:cNvSpPr/>
          <p:nvPr/>
        </p:nvSpPr>
        <p:spPr>
          <a:xfrm>
            <a:off x="166427" y="241698"/>
            <a:ext cx="1185914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>
                <a:latin typeface="Lucida Sans" panose="020B0602030504020204" pitchFamily="34" charset="0"/>
              </a:rPr>
              <a:t>Alcuni indici…</a:t>
            </a:r>
            <a:endParaRPr lang="it-IT" dirty="0">
              <a:solidFill>
                <a:srgbClr val="FF0000"/>
              </a:solidFill>
              <a:latin typeface="Lucida Sans" panose="020B0602030504020204" pitchFamily="34" charset="0"/>
            </a:endParaRPr>
          </a:p>
        </p:txBody>
      </p:sp>
      <p:sp>
        <p:nvSpPr>
          <p:cNvPr id="5" name="Rettangolo 4"/>
          <p:cNvSpPr/>
          <p:nvPr/>
        </p:nvSpPr>
        <p:spPr>
          <a:xfrm>
            <a:off x="166427" y="711519"/>
            <a:ext cx="11859146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>
                <a:solidFill>
                  <a:srgbClr val="FF0000"/>
                </a:solidFill>
                <a:latin typeface="Lucida Sans" panose="020B0602030504020204" pitchFamily="34" charset="0"/>
              </a:rPr>
              <a:t>Mean</a:t>
            </a:r>
            <a:r>
              <a:rPr lang="it-IT" dirty="0">
                <a:solidFill>
                  <a:srgbClr val="FF0000"/>
                </a:solidFill>
                <a:latin typeface="Lucida Sans" panose="020B0602030504020204" pitchFamily="34" charset="0"/>
              </a:rPr>
              <a:t> </a:t>
            </a:r>
            <a:r>
              <a:rPr lang="it-IT" dirty="0" err="1">
                <a:solidFill>
                  <a:srgbClr val="FF0000"/>
                </a:solidFill>
                <a:latin typeface="Lucida Sans" panose="020B0602030504020204" pitchFamily="34" charset="0"/>
              </a:rPr>
              <a:t>shape</a:t>
            </a:r>
            <a:r>
              <a:rPr lang="it-IT" dirty="0">
                <a:solidFill>
                  <a:srgbClr val="FF0000"/>
                </a:solidFill>
                <a:latin typeface="Lucida Sans" panose="020B0602030504020204" pitchFamily="34" charset="0"/>
              </a:rPr>
              <a:t> </a:t>
            </a:r>
            <a:r>
              <a:rPr lang="it-IT" dirty="0" err="1">
                <a:solidFill>
                  <a:srgbClr val="FF0000"/>
                </a:solidFill>
                <a:latin typeface="Lucida Sans" panose="020B0602030504020204" pitchFamily="34" charset="0"/>
              </a:rPr>
              <a:t>index</a:t>
            </a:r>
            <a:r>
              <a:rPr lang="it-IT" dirty="0">
                <a:solidFill>
                  <a:srgbClr val="FF0000"/>
                </a:solidFill>
                <a:latin typeface="Lucida Sans" panose="020B0602030504020204" pitchFamily="34" charset="0"/>
              </a:rPr>
              <a:t> (livello di classe):</a:t>
            </a:r>
            <a:r>
              <a:rPr lang="it-IT" dirty="0">
                <a:latin typeface="Lucida Sans" panose="020B0602030504020204" pitchFamily="34" charset="0"/>
              </a:rPr>
              <a:t> rapporto tra perimetro ed area comparato a quella di un quadrato della stessa dimensione; permette di distinguere forme regolari (quadrato = 1) da forme via via più complesse (&gt;1); Importante per lo studio dell’effetto margine, del grado di antropizzazione).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latin typeface="Lucida Sans" panose="020B0602030504020204" pitchFamily="34" charset="0"/>
            </a:endParaRPr>
          </a:p>
          <a:p>
            <a:endParaRPr lang="it-IT" dirty="0">
              <a:solidFill>
                <a:srgbClr val="FF0000"/>
              </a:solidFill>
              <a:latin typeface="Lucida Sans" panose="020B0602030504020204" pitchFamily="34" charset="0"/>
            </a:endParaRPr>
          </a:p>
          <a:p>
            <a:endParaRPr lang="it-IT" dirty="0">
              <a:solidFill>
                <a:srgbClr val="FF0000"/>
              </a:solidFill>
              <a:latin typeface="Lucida Sans" panose="020B0602030504020204" pitchFamily="34" charset="0"/>
            </a:endParaRPr>
          </a:p>
          <a:p>
            <a:endParaRPr lang="it-IT" dirty="0">
              <a:solidFill>
                <a:srgbClr val="FF0000"/>
              </a:solidFill>
              <a:latin typeface="Lucida Sans" panose="020B0602030504020204" pitchFamily="34" charset="0"/>
            </a:endParaRPr>
          </a:p>
          <a:p>
            <a:endParaRPr lang="it-IT" dirty="0">
              <a:solidFill>
                <a:srgbClr val="FF0000"/>
              </a:solidFill>
              <a:latin typeface="Lucida Sans" panose="020B0602030504020204" pitchFamily="34" charset="0"/>
            </a:endParaRPr>
          </a:p>
          <a:p>
            <a:endParaRPr lang="it-IT" dirty="0">
              <a:solidFill>
                <a:srgbClr val="FF0000"/>
              </a:solidFill>
              <a:latin typeface="Lucida Sans" panose="020B0602030504020204" pitchFamily="34" charset="0"/>
            </a:endParaRPr>
          </a:p>
          <a:p>
            <a:endParaRPr lang="it-IT" dirty="0">
              <a:solidFill>
                <a:srgbClr val="FF0000"/>
              </a:solidFill>
              <a:latin typeface="Lucida Sans" panose="020B0602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>
                <a:solidFill>
                  <a:srgbClr val="FF0000"/>
                </a:solidFill>
                <a:latin typeface="Lucida Sans" panose="020B0602030504020204" pitchFamily="34" charset="0"/>
              </a:rPr>
              <a:t>Shannon</a:t>
            </a:r>
            <a:r>
              <a:rPr lang="it-IT" dirty="0">
                <a:solidFill>
                  <a:srgbClr val="FF0000"/>
                </a:solidFill>
                <a:latin typeface="Lucida Sans" panose="020B0602030504020204" pitchFamily="34" charset="0"/>
              </a:rPr>
              <a:t> </a:t>
            </a:r>
            <a:r>
              <a:rPr lang="it-IT" dirty="0" err="1">
                <a:solidFill>
                  <a:srgbClr val="FF0000"/>
                </a:solidFill>
                <a:latin typeface="Lucida Sans" panose="020B0602030504020204" pitchFamily="34" charset="0"/>
              </a:rPr>
              <a:t>index</a:t>
            </a:r>
            <a:r>
              <a:rPr lang="it-IT" dirty="0">
                <a:solidFill>
                  <a:srgbClr val="FF0000"/>
                </a:solidFill>
                <a:latin typeface="Lucida Sans" panose="020B0602030504020204" pitchFamily="34" charset="0"/>
              </a:rPr>
              <a:t> (livello di paesaggio):</a:t>
            </a:r>
            <a:r>
              <a:rPr lang="it-IT" dirty="0">
                <a:latin typeface="Lucida Sans" panose="020B0602030504020204" pitchFamily="34" charset="0"/>
              </a:rPr>
              <a:t> indice di diversità; Aumenta all’aumentare dei diversi tipi di patch e all’aumentare della loro </a:t>
            </a:r>
            <a:r>
              <a:rPr lang="it-IT" dirty="0" err="1">
                <a:latin typeface="Lucida Sans" panose="020B0602030504020204" pitchFamily="34" charset="0"/>
              </a:rPr>
              <a:t>equiripartizione</a:t>
            </a:r>
            <a:r>
              <a:rPr lang="it-IT" dirty="0">
                <a:latin typeface="Lucida Sans" panose="020B0602030504020204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latin typeface="Lucida Sans" panose="020B0602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rgbClr val="FF0000"/>
                </a:solidFill>
                <a:latin typeface="Lucida Sans" panose="020B0602030504020204" pitchFamily="34" charset="0"/>
              </a:rPr>
              <a:t>Simpson </a:t>
            </a:r>
            <a:r>
              <a:rPr lang="it-IT" dirty="0" err="1">
                <a:solidFill>
                  <a:srgbClr val="FF0000"/>
                </a:solidFill>
                <a:latin typeface="Lucida Sans" panose="020B0602030504020204" pitchFamily="34" charset="0"/>
              </a:rPr>
              <a:t>index</a:t>
            </a:r>
            <a:r>
              <a:rPr lang="it-IT" dirty="0">
                <a:solidFill>
                  <a:srgbClr val="FF0000"/>
                </a:solidFill>
                <a:latin typeface="Lucida Sans" panose="020B0602030504020204" pitchFamily="34" charset="0"/>
              </a:rPr>
              <a:t> (livello di paesaggio): </a:t>
            </a:r>
            <a:r>
              <a:rPr lang="it-IT" dirty="0">
                <a:latin typeface="Lucida Sans" panose="020B0602030504020204" pitchFamily="34" charset="0"/>
              </a:rPr>
              <a:t>indice di diversità; Aumenta all’aumentare dei diversi tipi di patch e all’aumentare della loro </a:t>
            </a:r>
            <a:r>
              <a:rPr lang="it-IT" dirty="0" err="1">
                <a:latin typeface="Lucida Sans" panose="020B0602030504020204" pitchFamily="34" charset="0"/>
              </a:rPr>
              <a:t>equiripartizione</a:t>
            </a:r>
            <a:r>
              <a:rPr lang="it-IT" dirty="0">
                <a:latin typeface="Lucida Sans" panose="020B0602030504020204" pitchFamily="34" charset="0"/>
              </a:rPr>
              <a:t> (varia tra 0 e 1)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latin typeface="Lucida Sans" panose="020B0602030504020204" pitchFamily="34" charset="0"/>
            </a:endParaRPr>
          </a:p>
          <a:p>
            <a:endParaRPr lang="it-IT" dirty="0">
              <a:solidFill>
                <a:srgbClr val="FF0000"/>
              </a:solidFill>
              <a:latin typeface="Lucida Sans" panose="020B0602030504020204" pitchFamily="34" charset="0"/>
            </a:endParaRPr>
          </a:p>
        </p:txBody>
      </p:sp>
      <p:pic>
        <p:nvPicPr>
          <p:cNvPr id="7" name="Immagin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0485" y="1722311"/>
            <a:ext cx="2990850" cy="1543050"/>
          </a:xfrm>
          <a:prstGeom prst="rect">
            <a:avLst/>
          </a:prstGeom>
        </p:spPr>
      </p:pic>
      <p:pic>
        <p:nvPicPr>
          <p:cNvPr id="8" name="Immagin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6083" y="1703261"/>
            <a:ext cx="3019425" cy="1581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629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/>
          <p:cNvSpPr/>
          <p:nvPr/>
        </p:nvSpPr>
        <p:spPr>
          <a:xfrm>
            <a:off x="166427" y="236031"/>
            <a:ext cx="11859146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>
                <a:solidFill>
                  <a:srgbClr val="FF0000"/>
                </a:solidFill>
                <a:latin typeface="Lucida Sans" panose="020B0602030504020204" pitchFamily="34" charset="0"/>
              </a:rPr>
              <a:t>Esercizi: </a:t>
            </a:r>
            <a:r>
              <a:rPr lang="it-IT" dirty="0">
                <a:latin typeface="Lucida Sans" panose="020B0602030504020204" pitchFamily="34" charset="0"/>
              </a:rPr>
              <a:t>Con i dati forniti calcolare gli indici di paesaggio sia a livello di classe di che di </a:t>
            </a:r>
            <a:r>
              <a:rPr lang="it-IT" dirty="0" smtClean="0">
                <a:latin typeface="Lucida Sans" panose="020B0602030504020204" pitchFamily="34" charset="0"/>
              </a:rPr>
              <a:t>paesaggio</a:t>
            </a:r>
            <a:endParaRPr lang="it-IT" dirty="0">
              <a:latin typeface="Lucida Sans" panose="020B0602030504020204" pitchFamily="34" charset="0"/>
            </a:endParaRPr>
          </a:p>
          <a:p>
            <a:r>
              <a:rPr lang="it-IT" dirty="0">
                <a:latin typeface="Lucida Sans" panose="020B0602030504020204" pitchFamily="34" charset="0"/>
              </a:rPr>
              <a:t>Rispondere alle seguenti domande:</a:t>
            </a:r>
          </a:p>
          <a:p>
            <a:endParaRPr lang="it-IT" dirty="0">
              <a:latin typeface="Lucida Sans" panose="020B0602030504020204" pitchFamily="34" charset="0"/>
            </a:endParaRPr>
          </a:p>
          <a:p>
            <a:pPr marL="342900" indent="-342900">
              <a:buAutoNum type="arabicParenR"/>
            </a:pPr>
            <a:r>
              <a:rPr lang="it-IT" dirty="0">
                <a:latin typeface="Lucida Sans" panose="020B0602030504020204" pitchFamily="34" charset="0"/>
              </a:rPr>
              <a:t>Quanti diversi tipi di patch ci sono? Quanto coprono le varie categorie? (naturali, semi-naturali, artificiali)</a:t>
            </a:r>
          </a:p>
          <a:p>
            <a:pPr marL="342900" indent="-342900">
              <a:buAutoNum type="arabicParenR"/>
            </a:pPr>
            <a:endParaRPr lang="it-IT" dirty="0">
              <a:latin typeface="Lucida Sans" panose="020B0602030504020204" pitchFamily="34" charset="0"/>
            </a:endParaRPr>
          </a:p>
          <a:p>
            <a:pPr marL="342900" indent="-342900">
              <a:buAutoNum type="arabicParenR"/>
            </a:pPr>
            <a:r>
              <a:rPr lang="it-IT" dirty="0">
                <a:latin typeface="Lucida Sans" panose="020B0602030504020204" pitchFamily="34" charset="0"/>
              </a:rPr>
              <a:t>Quale è la matrice del paesaggio</a:t>
            </a:r>
          </a:p>
          <a:p>
            <a:pPr marL="342900" indent="-342900">
              <a:buAutoNum type="arabicParenR"/>
            </a:pPr>
            <a:endParaRPr lang="it-IT" dirty="0">
              <a:latin typeface="Lucida Sans" panose="020B0602030504020204" pitchFamily="34" charset="0"/>
            </a:endParaRPr>
          </a:p>
          <a:p>
            <a:pPr marL="342900" indent="-342900">
              <a:buAutoNum type="arabicParenR"/>
            </a:pPr>
            <a:r>
              <a:rPr lang="it-IT" dirty="0">
                <a:latin typeface="Lucida Sans" panose="020B0602030504020204" pitchFamily="34" charset="0"/>
              </a:rPr>
              <a:t>Quali considerazioni riguardo ai processi che hanno modellato questi paesaggi si possono fare? Quali sono le conseguenze ecologiche?</a:t>
            </a:r>
          </a:p>
          <a:p>
            <a:endParaRPr lang="it-IT" dirty="0">
              <a:latin typeface="Lucida Sans" panose="020B0602030504020204" pitchFamily="34" charset="0"/>
            </a:endParaRPr>
          </a:p>
          <a:p>
            <a:r>
              <a:rPr lang="it-IT" dirty="0">
                <a:latin typeface="Lucida Sans" panose="020B0602030504020204" pitchFamily="34" charset="0"/>
              </a:rPr>
              <a:t>4) Confrontate i vari paesaggi; </a:t>
            </a:r>
          </a:p>
        </p:txBody>
      </p:sp>
    </p:spTree>
    <p:extLst>
      <p:ext uri="{BB962C8B-B14F-4D97-AF65-F5344CB8AC3E}">
        <p14:creationId xmlns:p14="http://schemas.microsoft.com/office/powerpoint/2010/main" val="2170000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/>
          <p:cNvSpPr/>
          <p:nvPr/>
        </p:nvSpPr>
        <p:spPr>
          <a:xfrm>
            <a:off x="166427" y="326192"/>
            <a:ext cx="11859146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>
                <a:latin typeface="Lucida Sans" panose="020B0602030504020204" pitchFamily="34" charset="0"/>
              </a:rPr>
              <a:t>Richiamiamo un po’ di concetti…</a:t>
            </a:r>
          </a:p>
          <a:p>
            <a:endParaRPr lang="it-IT" dirty="0">
              <a:latin typeface="Lucida Sans" panose="020B0602030504020204" pitchFamily="34" charset="0"/>
            </a:endParaRPr>
          </a:p>
          <a:p>
            <a:r>
              <a:rPr lang="it-IT" dirty="0">
                <a:solidFill>
                  <a:srgbClr val="FF0000"/>
                </a:solidFill>
                <a:latin typeface="Lucida Sans" panose="020B0602030504020204" pitchFamily="34" charset="0"/>
              </a:rPr>
              <a:t>Paesaggio: </a:t>
            </a:r>
            <a:r>
              <a:rPr lang="it-IT" dirty="0">
                <a:latin typeface="Lucida Sans" panose="020B0602030504020204" pitchFamily="34" charset="0"/>
              </a:rPr>
              <a:t>Porzione </a:t>
            </a:r>
            <a:r>
              <a:rPr lang="it-IT" dirty="0">
                <a:solidFill>
                  <a:srgbClr val="FF0000"/>
                </a:solidFill>
                <a:latin typeface="Lucida Sans" panose="020B0602030504020204" pitchFamily="34" charset="0"/>
              </a:rPr>
              <a:t>eterogenea</a:t>
            </a:r>
            <a:r>
              <a:rPr lang="it-IT" dirty="0">
                <a:latin typeface="Lucida Sans" panose="020B0602030504020204" pitchFamily="34" charset="0"/>
              </a:rPr>
              <a:t> di territorio composta da insiemi di </a:t>
            </a:r>
            <a:r>
              <a:rPr lang="it-IT" dirty="0">
                <a:solidFill>
                  <a:srgbClr val="FF0000"/>
                </a:solidFill>
                <a:latin typeface="Lucida Sans" panose="020B0602030504020204" pitchFamily="34" charset="0"/>
              </a:rPr>
              <a:t>ecosistemi interagenti</a:t>
            </a:r>
            <a:r>
              <a:rPr lang="it-IT" dirty="0">
                <a:latin typeface="Lucida Sans" panose="020B0602030504020204" pitchFamily="34" charset="0"/>
              </a:rPr>
              <a:t> e che si ripete con struttura riconoscibile, inquadrata in una determinata zona climatica e geomorfologica e con un determinato regime di disturbi (naturale e antropico) (</a:t>
            </a:r>
            <a:r>
              <a:rPr lang="it-IT" dirty="0" err="1">
                <a:latin typeface="Lucida Sans" panose="020B0602030504020204" pitchFamily="34" charset="0"/>
              </a:rPr>
              <a:t>Forman</a:t>
            </a:r>
            <a:r>
              <a:rPr lang="it-IT" dirty="0">
                <a:latin typeface="Lucida Sans" panose="020B0602030504020204" pitchFamily="34" charset="0"/>
              </a:rPr>
              <a:t> e </a:t>
            </a:r>
            <a:r>
              <a:rPr lang="it-IT" dirty="0" err="1">
                <a:latin typeface="Lucida Sans" panose="020B0602030504020204" pitchFamily="34" charset="0"/>
              </a:rPr>
              <a:t>Godron</a:t>
            </a:r>
            <a:r>
              <a:rPr lang="it-IT" dirty="0">
                <a:latin typeface="Lucida Sans" panose="020B0602030504020204" pitchFamily="34" charset="0"/>
              </a:rPr>
              <a:t> 1986</a:t>
            </a:r>
            <a:r>
              <a:rPr lang="it-IT" dirty="0" smtClean="0">
                <a:latin typeface="Lucida Sans" panose="020B0602030504020204" pitchFamily="34" charset="0"/>
              </a:rPr>
              <a:t>)</a:t>
            </a:r>
            <a:endParaRPr lang="it-IT" dirty="0">
              <a:solidFill>
                <a:srgbClr val="FF0000"/>
              </a:solidFill>
              <a:latin typeface="Lucida Sans" panose="020B0602030504020204" pitchFamily="34" charset="0"/>
            </a:endParaRPr>
          </a:p>
        </p:txBody>
      </p:sp>
      <p:sp>
        <p:nvSpPr>
          <p:cNvPr id="8" name="Rettangolo 7"/>
          <p:cNvSpPr/>
          <p:nvPr/>
        </p:nvSpPr>
        <p:spPr>
          <a:xfrm>
            <a:off x="166427" y="3707105"/>
            <a:ext cx="1185914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 smtClean="0">
                <a:latin typeface="Lucida Sans" panose="020B0602030504020204" pitchFamily="34" charset="0"/>
              </a:rPr>
              <a:t>Nella pratica il paesaggio in ecologia viene definito sulla base di categorie discrete (mappe categoriche)</a:t>
            </a:r>
          </a:p>
          <a:p>
            <a:endParaRPr lang="it-IT" b="1" dirty="0">
              <a:latin typeface="Lucida Sans" panose="020B0602030504020204" pitchFamily="34" charset="0"/>
            </a:endParaRPr>
          </a:p>
          <a:p>
            <a:endParaRPr lang="en-US" dirty="0" smtClean="0">
              <a:latin typeface="Lucida Sans" panose="020B0602030504020204" pitchFamily="34" charset="0"/>
            </a:endParaRPr>
          </a:p>
          <a:p>
            <a:endParaRPr lang="en-US" dirty="0">
              <a:latin typeface="Lucida Sans" panose="020B0602030504020204" pitchFamily="34" charset="0"/>
            </a:endParaRPr>
          </a:p>
          <a:p>
            <a:pPr algn="ctr"/>
            <a:r>
              <a:rPr lang="it-IT" b="1" dirty="0">
                <a:latin typeface="Lucida Sans" panose="020B0602030504020204" pitchFamily="34" charset="0"/>
              </a:rPr>
              <a:t>Mappe categoriche: mappe tematiche che rappresentano un territorio (mappa di uso e copertura del suolo)</a:t>
            </a:r>
            <a:endParaRPr lang="en-US" b="1" dirty="0">
              <a:latin typeface="Lucida Sans" panose="020B0602030504020204" pitchFamily="34" charset="0"/>
            </a:endParaRPr>
          </a:p>
        </p:txBody>
      </p:sp>
      <p:sp>
        <p:nvSpPr>
          <p:cNvPr id="2" name="Rettangolo 1"/>
          <p:cNvSpPr/>
          <p:nvPr/>
        </p:nvSpPr>
        <p:spPr>
          <a:xfrm>
            <a:off x="166427" y="2051965"/>
            <a:ext cx="1185914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it-IT" dirty="0">
                <a:latin typeface="Lucida Sans" panose="020B0602030504020204" pitchFamily="34" charset="0"/>
              </a:rPr>
              <a:t>Il paesaggio è caratterizzato dalla sua </a:t>
            </a:r>
            <a:r>
              <a:rPr lang="it-IT" dirty="0">
                <a:solidFill>
                  <a:srgbClr val="FF0000"/>
                </a:solidFill>
                <a:latin typeface="Lucida Sans" panose="020B0602030504020204" pitchFamily="34" charset="0"/>
              </a:rPr>
              <a:t>struttura </a:t>
            </a:r>
            <a:r>
              <a:rPr lang="it-IT" dirty="0">
                <a:latin typeface="Lucida Sans" panose="020B0602030504020204" pitchFamily="34" charset="0"/>
              </a:rPr>
              <a:t>(la disposizione spaziale degli elementi che compongono il paesaggio - patch), la loro </a:t>
            </a:r>
            <a:r>
              <a:rPr lang="it-IT" dirty="0">
                <a:solidFill>
                  <a:srgbClr val="FF0000"/>
                </a:solidFill>
                <a:latin typeface="Lucida Sans" panose="020B0602030504020204" pitchFamily="34" charset="0"/>
              </a:rPr>
              <a:t>funzione </a:t>
            </a:r>
            <a:r>
              <a:rPr lang="it-IT" dirty="0">
                <a:latin typeface="Lucida Sans" panose="020B0602030504020204" pitchFamily="34" charset="0"/>
              </a:rPr>
              <a:t>ecologica (ovvero come i processi ecologici operano sul pattern e viceversa) e le dinamiche del </a:t>
            </a:r>
            <a:r>
              <a:rPr lang="it-IT" dirty="0">
                <a:solidFill>
                  <a:srgbClr val="FF0000"/>
                </a:solidFill>
                <a:latin typeface="Lucida Sans" panose="020B0602030504020204" pitchFamily="34" charset="0"/>
              </a:rPr>
              <a:t>cambiamento </a:t>
            </a:r>
            <a:r>
              <a:rPr lang="it-IT" dirty="0">
                <a:latin typeface="Lucida Sans" panose="020B0602030504020204" pitchFamily="34" charset="0"/>
              </a:rPr>
              <a:t>(disturbo e recupero). </a:t>
            </a:r>
          </a:p>
        </p:txBody>
      </p:sp>
    </p:spTree>
    <p:extLst>
      <p:ext uri="{BB962C8B-B14F-4D97-AF65-F5344CB8AC3E}">
        <p14:creationId xmlns:p14="http://schemas.microsoft.com/office/powerpoint/2010/main" val="3243839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/>
          <p:cNvSpPr/>
          <p:nvPr/>
        </p:nvSpPr>
        <p:spPr>
          <a:xfrm>
            <a:off x="202940" y="235243"/>
            <a:ext cx="1185914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t-IT" b="1" dirty="0" smtClean="0">
                <a:latin typeface="Lucida Sans" panose="020B0602030504020204" pitchFamily="34" charset="0"/>
              </a:rPr>
              <a:t>Mappe </a:t>
            </a:r>
            <a:r>
              <a:rPr lang="it-IT" b="1" dirty="0">
                <a:latin typeface="Lucida Sans" panose="020B0602030504020204" pitchFamily="34" charset="0"/>
              </a:rPr>
              <a:t>categoriche: mappe tematiche che rappresentano un territorio (mappa di uso e copertura del suolo)</a:t>
            </a:r>
            <a:endParaRPr lang="en-US" b="1" dirty="0">
              <a:latin typeface="Lucida Sans" panose="020B0602030504020204" pitchFamily="34" charset="0"/>
            </a:endParaRPr>
          </a:p>
        </p:txBody>
      </p:sp>
      <p:pic>
        <p:nvPicPr>
          <p:cNvPr id="1026" name="Picture 2" descr="Risultato immagini per categorical map&quot;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2811" y="1563980"/>
            <a:ext cx="5579404" cy="4311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7846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/>
          <p:cNvSpPr/>
          <p:nvPr/>
        </p:nvSpPr>
        <p:spPr>
          <a:xfrm>
            <a:off x="202940" y="235243"/>
            <a:ext cx="1185914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t-IT" b="1" dirty="0" smtClean="0">
                <a:latin typeface="Lucida Sans" panose="020B0602030504020204" pitchFamily="34" charset="0"/>
              </a:rPr>
              <a:t>Classificazione del paesaggio: il criterio di classificazione dipende dall’oggetto delle nostre analisi</a:t>
            </a:r>
            <a:endParaRPr lang="en-US" b="1" dirty="0">
              <a:latin typeface="Lucida Sans" panose="020B0602030504020204" pitchFamily="34" charset="0"/>
            </a:endParaRPr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528" y="1343024"/>
            <a:ext cx="3752260" cy="4698597"/>
          </a:xfrm>
          <a:prstGeom prst="rect">
            <a:avLst/>
          </a:prstGeom>
        </p:spPr>
      </p:pic>
      <p:pic>
        <p:nvPicPr>
          <p:cNvPr id="2" name="Immagin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23447" y="981907"/>
            <a:ext cx="4139107" cy="5059714"/>
          </a:xfrm>
          <a:prstGeom prst="rect">
            <a:avLst/>
          </a:prstGeom>
        </p:spPr>
      </p:pic>
      <p:sp>
        <p:nvSpPr>
          <p:cNvPr id="6" name="Rettangolo 5"/>
          <p:cNvSpPr/>
          <p:nvPr/>
        </p:nvSpPr>
        <p:spPr>
          <a:xfrm>
            <a:off x="460080" y="5924284"/>
            <a:ext cx="382905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t-IT" b="1" dirty="0" smtClean="0">
                <a:latin typeface="Lucida Sans" panose="020B0602030504020204" pitchFamily="34" charset="0"/>
              </a:rPr>
              <a:t>Mappa dell</a:t>
            </a:r>
            <a:r>
              <a:rPr lang="it-IT" b="1" dirty="0" smtClean="0">
                <a:latin typeface="Lucida Sans" panose="020B0602030504020204" pitchFamily="34" charset="0"/>
              </a:rPr>
              <a:t>’uso e copertura del suolo</a:t>
            </a:r>
            <a:endParaRPr lang="en-US" b="1" dirty="0">
              <a:latin typeface="Lucida Sans" panose="020B0602030504020204" pitchFamily="34" charset="0"/>
            </a:endParaRPr>
          </a:p>
        </p:txBody>
      </p:sp>
      <p:sp>
        <p:nvSpPr>
          <p:cNvPr id="7" name="Rettangolo 6"/>
          <p:cNvSpPr/>
          <p:nvPr/>
        </p:nvSpPr>
        <p:spPr>
          <a:xfrm>
            <a:off x="8233036" y="6062783"/>
            <a:ext cx="382905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t-IT" b="1" dirty="0" smtClean="0">
                <a:latin typeface="Lucida Sans" panose="020B0602030504020204" pitchFamily="34" charset="0"/>
              </a:rPr>
              <a:t>Mappa degli habitat</a:t>
            </a:r>
            <a:endParaRPr lang="en-US" b="1" dirty="0">
              <a:latin typeface="Lucida Sans" panose="020B0602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9170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6" grpId="0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/>
          <p:cNvSpPr/>
          <p:nvPr/>
        </p:nvSpPr>
        <p:spPr>
          <a:xfrm>
            <a:off x="4496476" y="3465513"/>
            <a:ext cx="165865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b="1" dirty="0" smtClean="0">
                <a:solidFill>
                  <a:schemeClr val="bg2">
                    <a:lumMod val="75000"/>
                  </a:schemeClr>
                </a:solidFill>
                <a:latin typeface="Lucida Sans" panose="020B0602030504020204" pitchFamily="34" charset="0"/>
              </a:rPr>
              <a:t>Background</a:t>
            </a:r>
            <a:endParaRPr lang="it-IT" b="1" dirty="0">
              <a:solidFill>
                <a:schemeClr val="bg2">
                  <a:lumMod val="75000"/>
                </a:schemeClr>
              </a:solidFill>
              <a:latin typeface="Lucida Sans" panose="020B0602030504020204" pitchFamily="34" charset="0"/>
            </a:endParaRPr>
          </a:p>
        </p:txBody>
      </p:sp>
      <p:sp>
        <p:nvSpPr>
          <p:cNvPr id="23" name="Rettangolo 22"/>
          <p:cNvSpPr/>
          <p:nvPr/>
        </p:nvSpPr>
        <p:spPr>
          <a:xfrm>
            <a:off x="7144589" y="913266"/>
            <a:ext cx="373199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  <a:latin typeface="Lucida Sans" panose="020B0602030504020204" pitchFamily="34" charset="0"/>
              </a:rPr>
              <a:t>Mosaico</a:t>
            </a:r>
            <a:r>
              <a:rPr lang="en-US" dirty="0">
                <a:solidFill>
                  <a:srgbClr val="FF0000"/>
                </a:solidFill>
                <a:latin typeface="Lucida Sans" panose="020B0602030504020204" pitchFamily="34" charset="0"/>
              </a:rPr>
              <a:t>: </a:t>
            </a:r>
            <a:r>
              <a:rPr lang="it-IT" dirty="0">
                <a:latin typeface="Lucida Sans" panose="020B0602030504020204" pitchFamily="34" charset="0"/>
              </a:rPr>
              <a:t>Il paesaggio è visto come un insieme eterogeneo di diversi tipi di patch </a:t>
            </a:r>
          </a:p>
        </p:txBody>
      </p:sp>
      <p:sp>
        <p:nvSpPr>
          <p:cNvPr id="15" name="Rettangolo 14"/>
          <p:cNvSpPr/>
          <p:nvPr/>
        </p:nvSpPr>
        <p:spPr>
          <a:xfrm>
            <a:off x="202940" y="235243"/>
            <a:ext cx="1185914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t-IT" b="1" dirty="0" smtClean="0">
                <a:latin typeface="Lucida Sans" panose="020B0602030504020204" pitchFamily="34" charset="0"/>
              </a:rPr>
              <a:t>Classificazione del paesaggio: modelli</a:t>
            </a:r>
            <a:endParaRPr lang="en-US" b="1" dirty="0">
              <a:latin typeface="Lucida Sans" panose="020B0602030504020204" pitchFamily="34" charset="0"/>
            </a:endParaRPr>
          </a:p>
        </p:txBody>
      </p:sp>
      <p:pic>
        <p:nvPicPr>
          <p:cNvPr id="17" name="Immagin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2055" y="2422286"/>
            <a:ext cx="3284533" cy="4112907"/>
          </a:xfrm>
          <a:prstGeom prst="rect">
            <a:avLst/>
          </a:prstGeom>
        </p:spPr>
      </p:pic>
      <p:pic>
        <p:nvPicPr>
          <p:cNvPr id="2" name="Immagine 1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87165" y="2341985"/>
            <a:ext cx="3543300" cy="4273507"/>
          </a:xfrm>
          <a:prstGeom prst="rect">
            <a:avLst/>
          </a:prstGeom>
        </p:spPr>
      </p:pic>
      <p:sp>
        <p:nvSpPr>
          <p:cNvPr id="19" name="Rettangolo 18"/>
          <p:cNvSpPr/>
          <p:nvPr/>
        </p:nvSpPr>
        <p:spPr>
          <a:xfrm>
            <a:off x="486918" y="1065666"/>
            <a:ext cx="465182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>
                <a:solidFill>
                  <a:srgbClr val="FF0000"/>
                </a:solidFill>
                <a:latin typeface="Lucida Sans" panose="020B0602030504020204" pitchFamily="34" charset="0"/>
              </a:rPr>
              <a:t>Modello della biogeografia delle isole</a:t>
            </a:r>
            <a:r>
              <a:rPr lang="en-US" dirty="0">
                <a:latin typeface="Lucida Sans" panose="020B0602030504020204" pitchFamily="34" charset="0"/>
              </a:rPr>
              <a:t>: </a:t>
            </a:r>
            <a:r>
              <a:rPr lang="it-IT" dirty="0">
                <a:latin typeface="Lucida Sans" panose="020B0602030504020204" pitchFamily="34" charset="0"/>
              </a:rPr>
              <a:t>Si focalizza su un solo tipo di patch (es. Foreste) viste come delle isole immerse in una matrice inospitale (l’oceano)</a:t>
            </a:r>
          </a:p>
        </p:txBody>
      </p:sp>
      <p:sp>
        <p:nvSpPr>
          <p:cNvPr id="21" name="Rettangolo 20"/>
          <p:cNvSpPr/>
          <p:nvPr/>
        </p:nvSpPr>
        <p:spPr>
          <a:xfrm>
            <a:off x="4482864" y="2694820"/>
            <a:ext cx="128452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b="1" smtClean="0">
                <a:solidFill>
                  <a:srgbClr val="92D050"/>
                </a:solidFill>
                <a:latin typeface="Lucida Sans" panose="020B0602030504020204" pitchFamily="34" charset="0"/>
              </a:rPr>
              <a:t>Bosco</a:t>
            </a:r>
            <a:endParaRPr lang="it-IT" b="1" dirty="0">
              <a:solidFill>
                <a:srgbClr val="92D050"/>
              </a:solidFill>
              <a:latin typeface="Lucida Sans" panose="020B0602030504020204" pitchFamily="34" charset="0"/>
            </a:endParaRPr>
          </a:p>
        </p:txBody>
      </p:sp>
      <p:cxnSp>
        <p:nvCxnSpPr>
          <p:cNvPr id="5" name="Connettore 2 4"/>
          <p:cNvCxnSpPr/>
          <p:nvPr/>
        </p:nvCxnSpPr>
        <p:spPr>
          <a:xfrm flipH="1">
            <a:off x="2557463" y="2914650"/>
            <a:ext cx="1773002" cy="1228725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2 6"/>
          <p:cNvCxnSpPr>
            <a:stCxn id="4" idx="1"/>
          </p:cNvCxnSpPr>
          <p:nvPr/>
        </p:nvCxnSpPr>
        <p:spPr>
          <a:xfrm flipH="1">
            <a:off x="2658196" y="3650179"/>
            <a:ext cx="1838280" cy="9361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1383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/>
          <p:cNvSpPr/>
          <p:nvPr/>
        </p:nvSpPr>
        <p:spPr>
          <a:xfrm>
            <a:off x="202940" y="115918"/>
            <a:ext cx="1185914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t-IT" b="1" dirty="0" smtClean="0">
                <a:solidFill>
                  <a:srgbClr val="FF0000"/>
                </a:solidFill>
                <a:latin typeface="Lucida Sans" panose="020B0602030504020204" pitchFamily="34" charset="0"/>
              </a:rPr>
              <a:t>Come si studia il paesaggio?</a:t>
            </a:r>
          </a:p>
        </p:txBody>
      </p:sp>
      <p:sp>
        <p:nvSpPr>
          <p:cNvPr id="4" name="Rettangolo 3"/>
          <p:cNvSpPr/>
          <p:nvPr/>
        </p:nvSpPr>
        <p:spPr>
          <a:xfrm>
            <a:off x="166427" y="2054256"/>
            <a:ext cx="6240723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 smtClean="0">
                <a:latin typeface="Lucida Sans" panose="020B0602030504020204" pitchFamily="34" charset="0"/>
              </a:rPr>
              <a:t>Definizione del paesaggio e dell’oggetto dello studio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b="1" dirty="0" smtClean="0">
              <a:latin typeface="Lucida Sans" panose="020B0602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 smtClean="0">
                <a:latin typeface="Lucida Sans" panose="020B0602030504020204" pitchFamily="34" charset="0"/>
              </a:rPr>
              <a:t>Scelta dei dati a disposizione e del livello di classificazione e del modello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b="1" dirty="0">
              <a:latin typeface="Lucida Sans" panose="020B0602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 smtClean="0">
                <a:latin typeface="Lucida Sans" panose="020B0602030504020204" pitchFamily="34" charset="0"/>
              </a:rPr>
              <a:t>Quantificazione del paesaggio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b="1" dirty="0">
              <a:latin typeface="Lucida Sans" panose="020B0602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 smtClean="0">
                <a:latin typeface="Lucida Sans" panose="020B0602030504020204" pitchFamily="34" charset="0"/>
              </a:rPr>
              <a:t>Interpretazione dei risultati</a:t>
            </a:r>
          </a:p>
        </p:txBody>
      </p:sp>
      <p:grpSp>
        <p:nvGrpSpPr>
          <p:cNvPr id="7" name="Gruppo 11"/>
          <p:cNvGrpSpPr/>
          <p:nvPr/>
        </p:nvGrpSpPr>
        <p:grpSpPr>
          <a:xfrm>
            <a:off x="6621462" y="785813"/>
            <a:ext cx="5265737" cy="5772150"/>
            <a:chOff x="5015835" y="924625"/>
            <a:chExt cx="3622803" cy="4187238"/>
          </a:xfrm>
        </p:grpSpPr>
        <p:pic>
          <p:nvPicPr>
            <p:cNvPr id="8" name="Immagine 7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856" r="36337"/>
            <a:stretch/>
          </p:blipFill>
          <p:spPr>
            <a:xfrm>
              <a:off x="5015835" y="927213"/>
              <a:ext cx="3600450" cy="4184650"/>
            </a:xfrm>
            <a:prstGeom prst="rect">
              <a:avLst/>
            </a:prstGeom>
          </p:spPr>
        </p:pic>
        <p:pic>
          <p:nvPicPr>
            <p:cNvPr id="9" name="Immagine 8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857" r="36136"/>
            <a:stretch/>
          </p:blipFill>
          <p:spPr>
            <a:xfrm>
              <a:off x="5023900" y="924625"/>
              <a:ext cx="3614738" cy="4184650"/>
            </a:xfrm>
            <a:prstGeom prst="rect">
              <a:avLst/>
            </a:prstGeom>
            <a:effectLst>
              <a:softEdge rad="965200"/>
            </a:effectLst>
          </p:spPr>
        </p:pic>
      </p:grpSp>
    </p:spTree>
    <p:extLst>
      <p:ext uri="{BB962C8B-B14F-4D97-AF65-F5344CB8AC3E}">
        <p14:creationId xmlns:p14="http://schemas.microsoft.com/office/powerpoint/2010/main" val="1335888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/>
          <p:cNvSpPr/>
          <p:nvPr/>
        </p:nvSpPr>
        <p:spPr>
          <a:xfrm>
            <a:off x="202940" y="115918"/>
            <a:ext cx="1185914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t-IT" b="1" dirty="0" smtClean="0">
                <a:solidFill>
                  <a:srgbClr val="FF0000"/>
                </a:solidFill>
                <a:latin typeface="Lucida Sans" panose="020B0602030504020204" pitchFamily="34" charset="0"/>
              </a:rPr>
              <a:t>Perché si quantifica il paesaggio?</a:t>
            </a:r>
          </a:p>
        </p:txBody>
      </p:sp>
      <p:sp>
        <p:nvSpPr>
          <p:cNvPr id="4" name="Rettangolo 3"/>
          <p:cNvSpPr/>
          <p:nvPr/>
        </p:nvSpPr>
        <p:spPr>
          <a:xfrm>
            <a:off x="202940" y="1825656"/>
            <a:ext cx="6240723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smtClean="0">
                <a:latin typeface="Lucida Sans" panose="020B0602030504020204" pitchFamily="34" charset="0"/>
              </a:rPr>
              <a:t>Identificare i cambiamenti avvenuti nel tempo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latin typeface="Lucida Sans" panose="020B0602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 smtClean="0">
              <a:latin typeface="Lucida Sans" panose="020B0602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smtClean="0">
                <a:latin typeface="Lucida Sans" panose="020B0602030504020204" pitchFamily="34" charset="0"/>
              </a:rPr>
              <a:t>Comparare due paesaggi differenti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latin typeface="Lucida Sans" panose="020B0602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 smtClean="0">
              <a:latin typeface="Lucida Sans" panose="020B0602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smtClean="0">
                <a:latin typeface="Lucida Sans" panose="020B0602030504020204" pitchFamily="34" charset="0"/>
              </a:rPr>
              <a:t>Comparare alternative di gestione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latin typeface="Lucida Sans" panose="020B0602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 smtClean="0">
              <a:latin typeface="Lucida Sans" panose="020B0602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smtClean="0">
                <a:latin typeface="Lucida Sans" panose="020B0602030504020204" pitchFamily="34" charset="0"/>
              </a:rPr>
              <a:t>Spiegare processi</a:t>
            </a:r>
            <a:endParaRPr lang="it-IT" dirty="0" smtClean="0">
              <a:latin typeface="Lucida Sans" panose="020B0602030504020204" pitchFamily="34" charset="0"/>
            </a:endParaRPr>
          </a:p>
        </p:txBody>
      </p:sp>
      <p:pic>
        <p:nvPicPr>
          <p:cNvPr id="10" name="Immagine 9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843838" y="615981"/>
            <a:ext cx="1824038" cy="2171700"/>
          </a:xfrm>
          <a:prstGeom prst="rect">
            <a:avLst/>
          </a:prstGeom>
        </p:spPr>
      </p:pic>
      <p:pic>
        <p:nvPicPr>
          <p:cNvPr id="11" name="Immagine 10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0139362" y="558831"/>
            <a:ext cx="1804988" cy="2228850"/>
          </a:xfrm>
          <a:prstGeom prst="rect">
            <a:avLst/>
          </a:prstGeom>
        </p:spPr>
      </p:pic>
      <p:sp>
        <p:nvSpPr>
          <p:cNvPr id="12" name="Rettangolo 11"/>
          <p:cNvSpPr/>
          <p:nvPr/>
        </p:nvSpPr>
        <p:spPr>
          <a:xfrm>
            <a:off x="8456353" y="300584"/>
            <a:ext cx="87338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t-IT" b="1" dirty="0" smtClean="0">
                <a:latin typeface="Lucida Sans" panose="020B0602030504020204" pitchFamily="34" charset="0"/>
              </a:rPr>
              <a:t>1979</a:t>
            </a:r>
          </a:p>
        </p:txBody>
      </p:sp>
      <p:sp>
        <p:nvSpPr>
          <p:cNvPr id="13" name="Rettangolo 12"/>
          <p:cNvSpPr/>
          <p:nvPr/>
        </p:nvSpPr>
        <p:spPr>
          <a:xfrm>
            <a:off x="10737591" y="246649"/>
            <a:ext cx="87338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t-IT" b="1" dirty="0" smtClean="0">
                <a:latin typeface="Lucida Sans" panose="020B0602030504020204" pitchFamily="34" charset="0"/>
              </a:rPr>
              <a:t>2010</a:t>
            </a:r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0857" y="3220655"/>
            <a:ext cx="4414037" cy="3378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029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/>
          <p:cNvSpPr/>
          <p:nvPr/>
        </p:nvSpPr>
        <p:spPr>
          <a:xfrm>
            <a:off x="0" y="238600"/>
            <a:ext cx="121920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>
                <a:latin typeface="Lucida Sans" panose="020B0602030504020204" pitchFamily="34" charset="0"/>
              </a:rPr>
              <a:t>Gli elementi del paesaggio:</a:t>
            </a:r>
          </a:p>
          <a:p>
            <a:endParaRPr lang="it-IT" dirty="0">
              <a:latin typeface="Lucida Sans" panose="020B0602030504020204" pitchFamily="34" charset="0"/>
            </a:endParaRPr>
          </a:p>
          <a:p>
            <a:r>
              <a:rPr lang="it-IT" dirty="0">
                <a:solidFill>
                  <a:srgbClr val="FF0000"/>
                </a:solidFill>
                <a:latin typeface="Lucida Sans" panose="020B0602030504020204" pitchFamily="34" charset="0"/>
              </a:rPr>
              <a:t>Patches: </a:t>
            </a:r>
            <a:r>
              <a:rPr lang="it-IT" dirty="0">
                <a:latin typeface="Lucida Sans" panose="020B0602030504020204" pitchFamily="34" charset="0"/>
              </a:rPr>
              <a:t>Porzioni omogene di territorio distinguibili dal territorio circostante (es. patch forestale, agricola)</a:t>
            </a:r>
          </a:p>
          <a:p>
            <a:r>
              <a:rPr lang="it-IT" dirty="0">
                <a:solidFill>
                  <a:srgbClr val="FF0000"/>
                </a:solidFill>
                <a:latin typeface="Lucida Sans" panose="020B0602030504020204" pitchFamily="34" charset="0"/>
              </a:rPr>
              <a:t>Matrice: </a:t>
            </a:r>
            <a:r>
              <a:rPr lang="it-IT" dirty="0">
                <a:latin typeface="Lucida Sans" panose="020B0602030504020204" pitchFamily="34" charset="0"/>
              </a:rPr>
              <a:t>Elemento dominante del </a:t>
            </a:r>
            <a:r>
              <a:rPr lang="it-IT" dirty="0" smtClean="0">
                <a:latin typeface="Lucida Sans" panose="020B0602030504020204" pitchFamily="34" charset="0"/>
              </a:rPr>
              <a:t>paesaggio</a:t>
            </a:r>
          </a:p>
          <a:p>
            <a:r>
              <a:rPr lang="it-IT" dirty="0" smtClean="0">
                <a:solidFill>
                  <a:srgbClr val="FF0000"/>
                </a:solidFill>
                <a:latin typeface="Lucida Sans" panose="020B0602030504020204" pitchFamily="34" charset="0"/>
              </a:rPr>
              <a:t>Corridoio</a:t>
            </a:r>
            <a:r>
              <a:rPr lang="it-IT" dirty="0">
                <a:solidFill>
                  <a:srgbClr val="FF0000"/>
                </a:solidFill>
                <a:latin typeface="Lucida Sans" panose="020B0602030504020204" pitchFamily="34" charset="0"/>
              </a:rPr>
              <a:t>: </a:t>
            </a:r>
            <a:r>
              <a:rPr lang="it-IT" dirty="0">
                <a:latin typeface="Lucida Sans" panose="020B0602030504020204" pitchFamily="34" charset="0"/>
              </a:rPr>
              <a:t>Elemento lineare che mette in connessione le patch</a:t>
            </a:r>
            <a:endParaRPr lang="en-US" dirty="0">
              <a:latin typeface="Lucida Sans" panose="020B0602030504020204" pitchFamily="34" charset="0"/>
            </a:endParaRPr>
          </a:p>
          <a:p>
            <a:endParaRPr lang="en-US" dirty="0">
              <a:latin typeface="Comic Sans MS" pitchFamily="66" charset="0"/>
            </a:endParaRPr>
          </a:p>
        </p:txBody>
      </p:sp>
      <p:pic>
        <p:nvPicPr>
          <p:cNvPr id="1026" name="Picture 2" descr="Risultati immagini per landscape elements patch matrix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1775" y="1992926"/>
            <a:ext cx="6648450" cy="3943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0520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/>
          <p:cNvSpPr/>
          <p:nvPr/>
        </p:nvSpPr>
        <p:spPr>
          <a:xfrm>
            <a:off x="187460" y="43528"/>
            <a:ext cx="1185914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t-IT" dirty="0">
                <a:solidFill>
                  <a:srgbClr val="FF0000"/>
                </a:solidFill>
                <a:latin typeface="Lucida Sans" panose="020B0602030504020204" pitchFamily="34" charset="0"/>
              </a:rPr>
              <a:t>Struttura del </a:t>
            </a:r>
            <a:r>
              <a:rPr lang="it-IT" dirty="0" smtClean="0">
                <a:solidFill>
                  <a:srgbClr val="FF0000"/>
                </a:solidFill>
                <a:latin typeface="Lucida Sans" panose="020B0602030504020204" pitchFamily="34" charset="0"/>
              </a:rPr>
              <a:t>paesaggio</a:t>
            </a:r>
            <a:endParaRPr lang="it-IT" dirty="0">
              <a:solidFill>
                <a:srgbClr val="FF0000"/>
              </a:solidFill>
              <a:latin typeface="Lucida Sans" panose="020B0602030504020204" pitchFamily="34" charset="0"/>
            </a:endParaRPr>
          </a:p>
        </p:txBody>
      </p:sp>
      <p:sp>
        <p:nvSpPr>
          <p:cNvPr id="6" name="Rettangolo 5"/>
          <p:cNvSpPr/>
          <p:nvPr/>
        </p:nvSpPr>
        <p:spPr>
          <a:xfrm>
            <a:off x="187460" y="851021"/>
            <a:ext cx="575859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Lucida Sans" panose="020B0602030504020204" pitchFamily="34" charset="0"/>
              </a:rPr>
              <a:t>COMPOSIZIONE</a:t>
            </a:r>
          </a:p>
          <a:p>
            <a:endParaRPr lang="en-US" dirty="0">
              <a:latin typeface="Lucida Sans" panose="020B0602030504020204" pitchFamily="34" charset="0"/>
            </a:endParaRPr>
          </a:p>
          <a:p>
            <a:r>
              <a:rPr lang="it-IT" dirty="0">
                <a:latin typeface="Lucida Sans" panose="020B0602030504020204" pitchFamily="34" charset="0"/>
              </a:rPr>
              <a:t>La diversità e l’abbondanza delle patch senza considerare come esse sono distribuite nello spazio: Percentuale di copertura di un tipo di patch, ricchezza delle patch, diversità</a:t>
            </a:r>
            <a:endParaRPr lang="en-US" dirty="0">
              <a:latin typeface="Lucida Sans" panose="020B0602030504020204" pitchFamily="34" charset="0"/>
            </a:endParaRPr>
          </a:p>
        </p:txBody>
      </p:sp>
      <p:sp>
        <p:nvSpPr>
          <p:cNvPr id="8" name="Rettangolo 7"/>
          <p:cNvSpPr/>
          <p:nvPr/>
        </p:nvSpPr>
        <p:spPr>
          <a:xfrm>
            <a:off x="6288009" y="851021"/>
            <a:ext cx="5855223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Lucida Sans" panose="020B0602030504020204" pitchFamily="34" charset="0"/>
              </a:rPr>
              <a:t>CONFIGURAZIONE</a:t>
            </a:r>
          </a:p>
          <a:p>
            <a:endParaRPr lang="it-IT" dirty="0">
              <a:latin typeface="Comic Sans MS" pitchFamily="66" charset="0"/>
            </a:endParaRPr>
          </a:p>
          <a:p>
            <a:r>
              <a:rPr lang="it-IT" dirty="0">
                <a:latin typeface="Lucida Sans" panose="020B0602030504020204" pitchFamily="34" charset="0"/>
              </a:rPr>
              <a:t>La configurazione spaziale delle patch </a:t>
            </a:r>
            <a:r>
              <a:rPr lang="it-IT" dirty="0" smtClean="0">
                <a:latin typeface="Lucida Sans" panose="020B0602030504020204" pitchFamily="34" charset="0"/>
              </a:rPr>
              <a:t>nel paesaggio</a:t>
            </a:r>
            <a:r>
              <a:rPr lang="it-IT" dirty="0">
                <a:latin typeface="Lucida Sans" panose="020B0602030504020204" pitchFamily="34" charset="0"/>
              </a:rPr>
              <a:t>: dimensione, numero, forma, prossimità, isolamento, connettività</a:t>
            </a:r>
          </a:p>
        </p:txBody>
      </p:sp>
      <p:sp>
        <p:nvSpPr>
          <p:cNvPr id="10" name="Rettangolo 9"/>
          <p:cNvSpPr/>
          <p:nvPr/>
        </p:nvSpPr>
        <p:spPr>
          <a:xfrm>
            <a:off x="3066758" y="3238749"/>
            <a:ext cx="2107655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>
                <a:latin typeface="Lucida Sans" panose="020B0602030504020204" pitchFamily="34" charset="0"/>
              </a:rPr>
              <a:t>Urbano: 3.4%</a:t>
            </a:r>
          </a:p>
          <a:p>
            <a:r>
              <a:rPr lang="it-IT" dirty="0">
                <a:latin typeface="Lucida Sans" panose="020B0602030504020204" pitchFamily="34" charset="0"/>
              </a:rPr>
              <a:t>Agricolo: 46.5%</a:t>
            </a:r>
          </a:p>
          <a:p>
            <a:r>
              <a:rPr lang="it-IT" dirty="0">
                <a:latin typeface="Lucida Sans" panose="020B0602030504020204" pitchFamily="34" charset="0"/>
              </a:rPr>
              <a:t>Boschi: 3.9%</a:t>
            </a:r>
          </a:p>
          <a:p>
            <a:r>
              <a:rPr lang="it-IT" dirty="0" err="1">
                <a:latin typeface="Lucida Sans" panose="020B0602030504020204" pitchFamily="34" charset="0"/>
              </a:rPr>
              <a:t>Arbusteti</a:t>
            </a:r>
            <a:r>
              <a:rPr lang="it-IT" dirty="0">
                <a:latin typeface="Lucida Sans" panose="020B0602030504020204" pitchFamily="34" charset="0"/>
              </a:rPr>
              <a:t>: 46.2%</a:t>
            </a:r>
          </a:p>
          <a:p>
            <a:endParaRPr lang="it-IT" dirty="0">
              <a:latin typeface="Lucida Sans" panose="020B0602030504020204" pitchFamily="34" charset="0"/>
            </a:endParaRPr>
          </a:p>
          <a:p>
            <a:r>
              <a:rPr lang="it-IT" dirty="0">
                <a:latin typeface="Lucida Sans" panose="020B0602030504020204" pitchFamily="34" charset="0"/>
              </a:rPr>
              <a:t>Ricchezza: 4</a:t>
            </a:r>
          </a:p>
          <a:p>
            <a:r>
              <a:rPr lang="it-IT" dirty="0" err="1">
                <a:latin typeface="Lucida Sans" panose="020B0602030504020204" pitchFamily="34" charset="0"/>
              </a:rPr>
              <a:t>Shannon</a:t>
            </a:r>
            <a:r>
              <a:rPr lang="it-IT" dirty="0">
                <a:latin typeface="Lucida Sans" panose="020B0602030504020204" pitchFamily="34" charset="0"/>
              </a:rPr>
              <a:t>: 0.955</a:t>
            </a:r>
            <a:endParaRPr lang="en-US" dirty="0">
              <a:latin typeface="Lucida Sans" panose="020B0602030504020204" pitchFamily="34" charset="0"/>
            </a:endParaRPr>
          </a:p>
        </p:txBody>
      </p:sp>
      <p:pic>
        <p:nvPicPr>
          <p:cNvPr id="18" name="Immagine 17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6576" y="2946707"/>
            <a:ext cx="2569542" cy="2249619"/>
          </a:xfrm>
          <a:prstGeom prst="rect">
            <a:avLst/>
          </a:prstGeom>
        </p:spPr>
      </p:pic>
      <p:pic>
        <p:nvPicPr>
          <p:cNvPr id="19" name="Immagin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1347" y="5010902"/>
            <a:ext cx="762000" cy="733425"/>
          </a:xfrm>
          <a:prstGeom prst="rect">
            <a:avLst/>
          </a:prstGeom>
        </p:spPr>
      </p:pic>
      <p:graphicFrame>
        <p:nvGraphicFramePr>
          <p:cNvPr id="24" name="Tabella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3592604"/>
              </p:ext>
            </p:extLst>
          </p:nvPr>
        </p:nvGraphicFramePr>
        <p:xfrm>
          <a:off x="6288010" y="3254174"/>
          <a:ext cx="5440006" cy="21234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08021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118138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563158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1350689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 err="1">
                          <a:latin typeface="Lucida Sans" panose="020B0602030504020204" pitchFamily="34" charset="0"/>
                        </a:rPr>
                        <a:t>Classe</a:t>
                      </a:r>
                      <a:endParaRPr lang="en-GB" dirty="0">
                        <a:latin typeface="Lucida Sans" panose="020B0602030504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err="1">
                          <a:latin typeface="Lucida Sans" panose="020B0602030504020204" pitchFamily="34" charset="0"/>
                        </a:rPr>
                        <a:t>Numero</a:t>
                      </a:r>
                      <a:endParaRPr lang="en-GB" dirty="0">
                        <a:latin typeface="Lucida Sans" panose="020B0602030504020204" pitchFamily="34" charset="0"/>
                      </a:endParaRPr>
                    </a:p>
                    <a:p>
                      <a:pPr algn="ctr"/>
                      <a:r>
                        <a:rPr lang="en-GB" dirty="0">
                          <a:latin typeface="Lucida Sans" panose="020B0602030504020204" pitchFamily="34" charset="0"/>
                        </a:rPr>
                        <a:t>di patch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latin typeface="Lucida Sans" panose="020B0602030504020204" pitchFamily="34" charset="0"/>
                        </a:rPr>
                        <a:t>Mean shape</a:t>
                      </a:r>
                    </a:p>
                    <a:p>
                      <a:pPr algn="ctr"/>
                      <a:r>
                        <a:rPr lang="en-GB" dirty="0">
                          <a:latin typeface="Lucida Sans" panose="020B0602030504020204" pitchFamily="34" charset="0"/>
                        </a:rPr>
                        <a:t>(forma)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err="1">
                          <a:latin typeface="Lucida Sans" panose="020B0602030504020204" pitchFamily="34" charset="0"/>
                        </a:rPr>
                        <a:t>Adiacenza</a:t>
                      </a:r>
                      <a:endParaRPr lang="en-GB" dirty="0">
                        <a:latin typeface="Lucida Sans" panose="020B0602030504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err="1">
                          <a:latin typeface="Lucida Sans" panose="020B0602030504020204" pitchFamily="34" charset="0"/>
                        </a:rPr>
                        <a:t>Urbano</a:t>
                      </a:r>
                      <a:endParaRPr lang="en-GB" dirty="0">
                        <a:latin typeface="Lucida Sans" panose="020B0602030504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latin typeface="Lucida Sans" panose="020B0602030504020204" pitchFamily="34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latin typeface="Lucida Sans" panose="020B0602030504020204" pitchFamily="34" charset="0"/>
                        </a:rPr>
                        <a:t>1.41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latin typeface="Lucida Sans" panose="020B0602030504020204" pitchFamily="34" charset="0"/>
                        </a:rPr>
                        <a:t>0.75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err="1">
                          <a:latin typeface="Lucida Sans" panose="020B0602030504020204" pitchFamily="34" charset="0"/>
                        </a:rPr>
                        <a:t>Agricolo</a:t>
                      </a:r>
                      <a:endParaRPr lang="en-GB" dirty="0">
                        <a:latin typeface="Lucida Sans" panose="020B0602030504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latin typeface="Lucida Sans" panose="020B0602030504020204" pitchFamily="34" charset="0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latin typeface="Lucida Sans" panose="020B0602030504020204" pitchFamily="34" charset="0"/>
                        </a:rPr>
                        <a:t>1.62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latin typeface="Lucida Sans" panose="020B0602030504020204" pitchFamily="34" charset="0"/>
                        </a:rPr>
                        <a:t>0.89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err="1">
                          <a:latin typeface="Lucida Sans" panose="020B0602030504020204" pitchFamily="34" charset="0"/>
                        </a:rPr>
                        <a:t>Boschi</a:t>
                      </a:r>
                      <a:endParaRPr lang="en-GB" dirty="0">
                        <a:latin typeface="Lucida Sans" panose="020B0602030504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latin typeface="Lucida Sans" panose="020B0602030504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latin typeface="Lucida Sans" panose="020B0602030504020204" pitchFamily="34" charset="0"/>
                        </a:rPr>
                        <a:t>1.68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latin typeface="Lucida Sans" panose="020B0602030504020204" pitchFamily="34" charset="0"/>
                        </a:rPr>
                        <a:t>0.76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err="1">
                          <a:latin typeface="Lucida Sans" panose="020B0602030504020204" pitchFamily="34" charset="0"/>
                        </a:rPr>
                        <a:t>Arbusteti</a:t>
                      </a:r>
                      <a:endParaRPr lang="en-GB" dirty="0">
                        <a:latin typeface="Lucida Sans" panose="020B0602030504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latin typeface="Lucida Sans" panose="020B0602030504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latin typeface="Lucida Sans" panose="020B0602030504020204" pitchFamily="34" charset="0"/>
                        </a:rPr>
                        <a:t>1.02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latin typeface="Lucida Sans" panose="020B0602030504020204" pitchFamily="34" charset="0"/>
                        </a:rPr>
                        <a:t>0.95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02256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973</TotalTime>
  <Words>990</Words>
  <Application>Microsoft Office PowerPoint</Application>
  <PresentationFormat>Widescreen</PresentationFormat>
  <Paragraphs>128</Paragraphs>
  <Slides>15</Slides>
  <Notes>3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Comic Sans MS</vt:lpstr>
      <vt:lpstr>Lucida Sans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Ludovico Frate</dc:creator>
  <cp:lastModifiedBy>Ludovico Frate</cp:lastModifiedBy>
  <cp:revision>68</cp:revision>
  <dcterms:created xsi:type="dcterms:W3CDTF">2016-02-09T18:22:33Z</dcterms:created>
  <dcterms:modified xsi:type="dcterms:W3CDTF">2019-11-02T18:00:41Z</dcterms:modified>
</cp:coreProperties>
</file>

<file path=docProps/thumbnail.jpeg>
</file>